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9" r:id="rId2"/>
    <p:sldId id="287" r:id="rId3"/>
    <p:sldId id="260" r:id="rId4"/>
    <p:sldId id="278" r:id="rId5"/>
    <p:sldId id="261" r:id="rId6"/>
    <p:sldId id="288" r:id="rId7"/>
    <p:sldId id="289" r:id="rId8"/>
    <p:sldId id="290"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275" r:id="rId22"/>
    <p:sldId id="279" r:id="rId23"/>
    <p:sldId id="282" r:id="rId24"/>
  </p:sldIdLst>
  <p:sldSz cx="12192000" cy="6858000"/>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3A3A3A"/>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49" autoAdjust="0"/>
  </p:normalViewPr>
  <p:slideViewPr>
    <p:cSldViewPr snapToGrid="0">
      <p:cViewPr varScale="1">
        <p:scale>
          <a:sx n="78" d="100"/>
          <a:sy n="78" d="100"/>
        </p:scale>
        <p:origin x="87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E88769-145F-4E88-997F-911D6BA9871B}" type="datetimeFigureOut">
              <a:rPr lang="es-419" smtClean="0"/>
              <a:t>12/6/2025</a:t>
            </a:fld>
            <a:endParaRPr lang="es-419"/>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AF46DD-4BE7-4927-862A-B355B28F56A4}" type="slidenum">
              <a:rPr lang="es-419" smtClean="0"/>
              <a:t>‹Nº›</a:t>
            </a:fld>
            <a:endParaRPr lang="es-419"/>
          </a:p>
        </p:txBody>
      </p:sp>
    </p:spTree>
    <p:extLst>
      <p:ext uri="{BB962C8B-B14F-4D97-AF65-F5344CB8AC3E}">
        <p14:creationId xmlns:p14="http://schemas.microsoft.com/office/powerpoint/2010/main" val="1104838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0EAF46DD-4BE7-4927-862A-B355B28F56A4}" type="slidenum">
              <a:rPr lang="es-419" smtClean="0"/>
              <a:t>22</a:t>
            </a:fld>
            <a:endParaRPr lang="es-419"/>
          </a:p>
        </p:txBody>
      </p:sp>
    </p:spTree>
    <p:extLst>
      <p:ext uri="{BB962C8B-B14F-4D97-AF65-F5344CB8AC3E}">
        <p14:creationId xmlns:p14="http://schemas.microsoft.com/office/powerpoint/2010/main" val="3258560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0EAF46DD-4BE7-4927-862A-B355B28F56A4}" type="slidenum">
              <a:rPr lang="es-419" smtClean="0"/>
              <a:t>23</a:t>
            </a:fld>
            <a:endParaRPr lang="es-419"/>
          </a:p>
        </p:txBody>
      </p:sp>
    </p:spTree>
    <p:extLst>
      <p:ext uri="{BB962C8B-B14F-4D97-AF65-F5344CB8AC3E}">
        <p14:creationId xmlns:p14="http://schemas.microsoft.com/office/powerpoint/2010/main" val="3548933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544743-C3D7-C221-9026-37C4F9795FE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419"/>
          </a:p>
        </p:txBody>
      </p:sp>
      <p:sp>
        <p:nvSpPr>
          <p:cNvPr id="3" name="Subtítulo 2">
            <a:extLst>
              <a:ext uri="{FF2B5EF4-FFF2-40B4-BE49-F238E27FC236}">
                <a16:creationId xmlns:a16="http://schemas.microsoft.com/office/drawing/2014/main" id="{1DEF6151-90B9-80A6-713F-6CCD1520E9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419"/>
          </a:p>
        </p:txBody>
      </p:sp>
      <p:sp>
        <p:nvSpPr>
          <p:cNvPr id="4" name="Marcador de fecha 3">
            <a:extLst>
              <a:ext uri="{FF2B5EF4-FFF2-40B4-BE49-F238E27FC236}">
                <a16:creationId xmlns:a16="http://schemas.microsoft.com/office/drawing/2014/main" id="{D073FD87-799A-EF2E-A32C-11BB6558104D}"/>
              </a:ext>
            </a:extLst>
          </p:cNvPr>
          <p:cNvSpPr>
            <a:spLocks noGrp="1"/>
          </p:cNvSpPr>
          <p:nvPr>
            <p:ph type="dt" sz="half" idx="10"/>
          </p:nvPr>
        </p:nvSpPr>
        <p:spPr/>
        <p:txBody>
          <a:bodyPr/>
          <a:lstStyle/>
          <a:p>
            <a:fld id="{D389C0D4-0CE7-498C-9399-4DE2E651C47E}" type="datetimeFigureOut">
              <a:rPr lang="es-419" smtClean="0"/>
              <a:t>12/6/2025</a:t>
            </a:fld>
            <a:endParaRPr lang="es-419"/>
          </a:p>
        </p:txBody>
      </p:sp>
      <p:sp>
        <p:nvSpPr>
          <p:cNvPr id="5" name="Marcador de pie de página 4">
            <a:extLst>
              <a:ext uri="{FF2B5EF4-FFF2-40B4-BE49-F238E27FC236}">
                <a16:creationId xmlns:a16="http://schemas.microsoft.com/office/drawing/2014/main" id="{C6D08C81-56BF-35BE-4AFB-2C86D787AF4A}"/>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C301DD1E-88D5-0F8B-D20B-5FBE412F4351}"/>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2217962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3D9E8-3C4F-186F-686D-837DABD242D9}"/>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47A128DE-0E34-175A-223D-89BCBA12322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A2AE835C-5A1A-711E-7471-05AFF148F96F}"/>
              </a:ext>
            </a:extLst>
          </p:cNvPr>
          <p:cNvSpPr>
            <a:spLocks noGrp="1"/>
          </p:cNvSpPr>
          <p:nvPr>
            <p:ph type="dt" sz="half" idx="10"/>
          </p:nvPr>
        </p:nvSpPr>
        <p:spPr/>
        <p:txBody>
          <a:bodyPr/>
          <a:lstStyle/>
          <a:p>
            <a:fld id="{D389C0D4-0CE7-498C-9399-4DE2E651C47E}" type="datetimeFigureOut">
              <a:rPr lang="es-419" smtClean="0"/>
              <a:t>12/6/2025</a:t>
            </a:fld>
            <a:endParaRPr lang="es-419"/>
          </a:p>
        </p:txBody>
      </p:sp>
      <p:sp>
        <p:nvSpPr>
          <p:cNvPr id="5" name="Marcador de pie de página 4">
            <a:extLst>
              <a:ext uri="{FF2B5EF4-FFF2-40B4-BE49-F238E27FC236}">
                <a16:creationId xmlns:a16="http://schemas.microsoft.com/office/drawing/2014/main" id="{2B9AAC3A-3E1F-64A4-DCCC-1B39DF3FFB95}"/>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3FF550DA-884B-7730-A9C8-1C110F38B783}"/>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1502747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8376659-DAD0-47FD-CA05-E06FF6B4E10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9FA01CC9-7E81-8B47-39FF-CC10E20171A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44143D75-17DF-8D7C-572F-F8CD3242422A}"/>
              </a:ext>
            </a:extLst>
          </p:cNvPr>
          <p:cNvSpPr>
            <a:spLocks noGrp="1"/>
          </p:cNvSpPr>
          <p:nvPr>
            <p:ph type="dt" sz="half" idx="10"/>
          </p:nvPr>
        </p:nvSpPr>
        <p:spPr/>
        <p:txBody>
          <a:bodyPr/>
          <a:lstStyle/>
          <a:p>
            <a:fld id="{D389C0D4-0CE7-498C-9399-4DE2E651C47E}" type="datetimeFigureOut">
              <a:rPr lang="es-419" smtClean="0"/>
              <a:t>12/6/2025</a:t>
            </a:fld>
            <a:endParaRPr lang="es-419"/>
          </a:p>
        </p:txBody>
      </p:sp>
      <p:sp>
        <p:nvSpPr>
          <p:cNvPr id="5" name="Marcador de pie de página 4">
            <a:extLst>
              <a:ext uri="{FF2B5EF4-FFF2-40B4-BE49-F238E27FC236}">
                <a16:creationId xmlns:a16="http://schemas.microsoft.com/office/drawing/2014/main" id="{C3AF42F3-5F0C-64F7-48FE-F3856B47D8C5}"/>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74A7CF81-18C9-59B8-A8EA-B19F01F37B4F}"/>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1494938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876804-1D5B-A996-3AC9-F03AD9C86552}"/>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0652AE23-E42A-ED06-0697-11284E4FCDD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9F676D26-3200-FFD7-4481-786683CDF858}"/>
              </a:ext>
            </a:extLst>
          </p:cNvPr>
          <p:cNvSpPr>
            <a:spLocks noGrp="1"/>
          </p:cNvSpPr>
          <p:nvPr>
            <p:ph type="dt" sz="half" idx="10"/>
          </p:nvPr>
        </p:nvSpPr>
        <p:spPr/>
        <p:txBody>
          <a:bodyPr/>
          <a:lstStyle/>
          <a:p>
            <a:fld id="{D389C0D4-0CE7-498C-9399-4DE2E651C47E}" type="datetimeFigureOut">
              <a:rPr lang="es-419" smtClean="0"/>
              <a:t>12/6/2025</a:t>
            </a:fld>
            <a:endParaRPr lang="es-419"/>
          </a:p>
        </p:txBody>
      </p:sp>
      <p:sp>
        <p:nvSpPr>
          <p:cNvPr id="5" name="Marcador de pie de página 4">
            <a:extLst>
              <a:ext uri="{FF2B5EF4-FFF2-40B4-BE49-F238E27FC236}">
                <a16:creationId xmlns:a16="http://schemas.microsoft.com/office/drawing/2014/main" id="{56445DF0-D2A9-7366-4D0C-48B676BFF9F1}"/>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2691DCE0-8D7A-318A-B110-503851DD19FD}"/>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3855553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51EEBE-B6C4-B2EE-6ABF-305E71D9054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A59C77FC-A7C3-0B27-442B-993339ABC2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BC02697-87B2-9839-5829-59B0232C3B0D}"/>
              </a:ext>
            </a:extLst>
          </p:cNvPr>
          <p:cNvSpPr>
            <a:spLocks noGrp="1"/>
          </p:cNvSpPr>
          <p:nvPr>
            <p:ph type="dt" sz="half" idx="10"/>
          </p:nvPr>
        </p:nvSpPr>
        <p:spPr/>
        <p:txBody>
          <a:bodyPr/>
          <a:lstStyle/>
          <a:p>
            <a:fld id="{D389C0D4-0CE7-498C-9399-4DE2E651C47E}" type="datetimeFigureOut">
              <a:rPr lang="es-419" smtClean="0"/>
              <a:t>12/6/2025</a:t>
            </a:fld>
            <a:endParaRPr lang="es-419"/>
          </a:p>
        </p:txBody>
      </p:sp>
      <p:sp>
        <p:nvSpPr>
          <p:cNvPr id="5" name="Marcador de pie de página 4">
            <a:extLst>
              <a:ext uri="{FF2B5EF4-FFF2-40B4-BE49-F238E27FC236}">
                <a16:creationId xmlns:a16="http://schemas.microsoft.com/office/drawing/2014/main" id="{D9C0CE27-06B3-EB74-5DFA-4744B444EE81}"/>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219828BA-0DA1-1263-A262-8D57D3727FC4}"/>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3984956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5CC190-A065-87FD-48BC-6E0AC4F4CC7D}"/>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4CC79B93-D49B-33C1-EBCF-7CB0825E330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contenido 3">
            <a:extLst>
              <a:ext uri="{FF2B5EF4-FFF2-40B4-BE49-F238E27FC236}">
                <a16:creationId xmlns:a16="http://schemas.microsoft.com/office/drawing/2014/main" id="{6BEF797D-5AF4-9421-B14C-DEE8D7E807D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fecha 4">
            <a:extLst>
              <a:ext uri="{FF2B5EF4-FFF2-40B4-BE49-F238E27FC236}">
                <a16:creationId xmlns:a16="http://schemas.microsoft.com/office/drawing/2014/main" id="{61A319FE-4202-5E2B-4DB8-EF0C94C401EE}"/>
              </a:ext>
            </a:extLst>
          </p:cNvPr>
          <p:cNvSpPr>
            <a:spLocks noGrp="1"/>
          </p:cNvSpPr>
          <p:nvPr>
            <p:ph type="dt" sz="half" idx="10"/>
          </p:nvPr>
        </p:nvSpPr>
        <p:spPr/>
        <p:txBody>
          <a:bodyPr/>
          <a:lstStyle/>
          <a:p>
            <a:fld id="{D389C0D4-0CE7-498C-9399-4DE2E651C47E}" type="datetimeFigureOut">
              <a:rPr lang="es-419" smtClean="0"/>
              <a:t>12/6/2025</a:t>
            </a:fld>
            <a:endParaRPr lang="es-419"/>
          </a:p>
        </p:txBody>
      </p:sp>
      <p:sp>
        <p:nvSpPr>
          <p:cNvPr id="6" name="Marcador de pie de página 5">
            <a:extLst>
              <a:ext uri="{FF2B5EF4-FFF2-40B4-BE49-F238E27FC236}">
                <a16:creationId xmlns:a16="http://schemas.microsoft.com/office/drawing/2014/main" id="{9BF0069D-763A-6321-B6C7-2FA775A0C531}"/>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DCB54F1B-A187-9AB3-FD0A-27D66AC01D8B}"/>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4216194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126E5D-7684-78D1-A787-AD1E9ADEF76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DF16C893-74C4-7341-D918-8ECB2E1149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3A7D7C4-9ECB-058D-F69C-D427C2E3772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texto 4">
            <a:extLst>
              <a:ext uri="{FF2B5EF4-FFF2-40B4-BE49-F238E27FC236}">
                <a16:creationId xmlns:a16="http://schemas.microsoft.com/office/drawing/2014/main" id="{610CF048-B2BA-D904-1EE2-7E01458D48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4FF72E1-D1B9-8FFD-C996-34E91A54557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7" name="Marcador de fecha 6">
            <a:extLst>
              <a:ext uri="{FF2B5EF4-FFF2-40B4-BE49-F238E27FC236}">
                <a16:creationId xmlns:a16="http://schemas.microsoft.com/office/drawing/2014/main" id="{8DD97882-5DA8-FB83-9D7C-1E452FF5DF17}"/>
              </a:ext>
            </a:extLst>
          </p:cNvPr>
          <p:cNvSpPr>
            <a:spLocks noGrp="1"/>
          </p:cNvSpPr>
          <p:nvPr>
            <p:ph type="dt" sz="half" idx="10"/>
          </p:nvPr>
        </p:nvSpPr>
        <p:spPr/>
        <p:txBody>
          <a:bodyPr/>
          <a:lstStyle/>
          <a:p>
            <a:fld id="{D389C0D4-0CE7-498C-9399-4DE2E651C47E}" type="datetimeFigureOut">
              <a:rPr lang="es-419" smtClean="0"/>
              <a:t>12/6/2025</a:t>
            </a:fld>
            <a:endParaRPr lang="es-419"/>
          </a:p>
        </p:txBody>
      </p:sp>
      <p:sp>
        <p:nvSpPr>
          <p:cNvPr id="8" name="Marcador de pie de página 7">
            <a:extLst>
              <a:ext uri="{FF2B5EF4-FFF2-40B4-BE49-F238E27FC236}">
                <a16:creationId xmlns:a16="http://schemas.microsoft.com/office/drawing/2014/main" id="{3FD3ED0B-F2DA-5909-81E4-5F847951D293}"/>
              </a:ext>
            </a:extLst>
          </p:cNvPr>
          <p:cNvSpPr>
            <a:spLocks noGrp="1"/>
          </p:cNvSpPr>
          <p:nvPr>
            <p:ph type="ftr" sz="quarter" idx="11"/>
          </p:nvPr>
        </p:nvSpPr>
        <p:spPr/>
        <p:txBody>
          <a:bodyPr/>
          <a:lstStyle/>
          <a:p>
            <a:endParaRPr lang="es-419"/>
          </a:p>
        </p:txBody>
      </p:sp>
      <p:sp>
        <p:nvSpPr>
          <p:cNvPr id="9" name="Marcador de número de diapositiva 8">
            <a:extLst>
              <a:ext uri="{FF2B5EF4-FFF2-40B4-BE49-F238E27FC236}">
                <a16:creationId xmlns:a16="http://schemas.microsoft.com/office/drawing/2014/main" id="{2BADF8ED-AB8B-DCD0-E0B4-68E37BC539C1}"/>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2186605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C7EEDB-A651-FE96-AE72-383865B8146F}"/>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fecha 2">
            <a:extLst>
              <a:ext uri="{FF2B5EF4-FFF2-40B4-BE49-F238E27FC236}">
                <a16:creationId xmlns:a16="http://schemas.microsoft.com/office/drawing/2014/main" id="{2AFAF6EA-2DE0-4C0F-0B0F-B17E85FF868E}"/>
              </a:ext>
            </a:extLst>
          </p:cNvPr>
          <p:cNvSpPr>
            <a:spLocks noGrp="1"/>
          </p:cNvSpPr>
          <p:nvPr>
            <p:ph type="dt" sz="half" idx="10"/>
          </p:nvPr>
        </p:nvSpPr>
        <p:spPr/>
        <p:txBody>
          <a:bodyPr/>
          <a:lstStyle/>
          <a:p>
            <a:fld id="{D389C0D4-0CE7-498C-9399-4DE2E651C47E}" type="datetimeFigureOut">
              <a:rPr lang="es-419" smtClean="0"/>
              <a:t>12/6/2025</a:t>
            </a:fld>
            <a:endParaRPr lang="es-419"/>
          </a:p>
        </p:txBody>
      </p:sp>
      <p:sp>
        <p:nvSpPr>
          <p:cNvPr id="4" name="Marcador de pie de página 3">
            <a:extLst>
              <a:ext uri="{FF2B5EF4-FFF2-40B4-BE49-F238E27FC236}">
                <a16:creationId xmlns:a16="http://schemas.microsoft.com/office/drawing/2014/main" id="{D07945EF-6411-4DFA-3CEE-89D536CB2104}"/>
              </a:ext>
            </a:extLst>
          </p:cNvPr>
          <p:cNvSpPr>
            <a:spLocks noGrp="1"/>
          </p:cNvSpPr>
          <p:nvPr>
            <p:ph type="ftr" sz="quarter" idx="11"/>
          </p:nvPr>
        </p:nvSpPr>
        <p:spPr/>
        <p:txBody>
          <a:bodyPr/>
          <a:lstStyle/>
          <a:p>
            <a:endParaRPr lang="es-419"/>
          </a:p>
        </p:txBody>
      </p:sp>
      <p:sp>
        <p:nvSpPr>
          <p:cNvPr id="5" name="Marcador de número de diapositiva 4">
            <a:extLst>
              <a:ext uri="{FF2B5EF4-FFF2-40B4-BE49-F238E27FC236}">
                <a16:creationId xmlns:a16="http://schemas.microsoft.com/office/drawing/2014/main" id="{07EE03BC-D0BA-D8AD-0E44-A705DD36CA64}"/>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1571661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E0A6AA6-4F0F-1C99-EC00-D10EE309C4A2}"/>
              </a:ext>
            </a:extLst>
          </p:cNvPr>
          <p:cNvSpPr>
            <a:spLocks noGrp="1"/>
          </p:cNvSpPr>
          <p:nvPr>
            <p:ph type="dt" sz="half" idx="10"/>
          </p:nvPr>
        </p:nvSpPr>
        <p:spPr/>
        <p:txBody>
          <a:bodyPr/>
          <a:lstStyle/>
          <a:p>
            <a:fld id="{D389C0D4-0CE7-498C-9399-4DE2E651C47E}" type="datetimeFigureOut">
              <a:rPr lang="es-419" smtClean="0"/>
              <a:t>12/6/2025</a:t>
            </a:fld>
            <a:endParaRPr lang="es-419"/>
          </a:p>
        </p:txBody>
      </p:sp>
      <p:sp>
        <p:nvSpPr>
          <p:cNvPr id="3" name="Marcador de pie de página 2">
            <a:extLst>
              <a:ext uri="{FF2B5EF4-FFF2-40B4-BE49-F238E27FC236}">
                <a16:creationId xmlns:a16="http://schemas.microsoft.com/office/drawing/2014/main" id="{A91E331B-73D9-0B6B-F555-A6E69192EF42}"/>
              </a:ext>
            </a:extLst>
          </p:cNvPr>
          <p:cNvSpPr>
            <a:spLocks noGrp="1"/>
          </p:cNvSpPr>
          <p:nvPr>
            <p:ph type="ftr" sz="quarter" idx="11"/>
          </p:nvPr>
        </p:nvSpPr>
        <p:spPr/>
        <p:txBody>
          <a:bodyPr/>
          <a:lstStyle/>
          <a:p>
            <a:endParaRPr lang="es-419"/>
          </a:p>
        </p:txBody>
      </p:sp>
      <p:sp>
        <p:nvSpPr>
          <p:cNvPr id="4" name="Marcador de número de diapositiva 3">
            <a:extLst>
              <a:ext uri="{FF2B5EF4-FFF2-40B4-BE49-F238E27FC236}">
                <a16:creationId xmlns:a16="http://schemas.microsoft.com/office/drawing/2014/main" id="{801A6CDF-CB89-13EA-D167-6447C1C315A9}"/>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1558408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BB5819-C21E-20D3-0ED8-20B3C58646B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88C54766-AB0D-CBB4-D08F-F21D97259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texto 3">
            <a:extLst>
              <a:ext uri="{FF2B5EF4-FFF2-40B4-BE49-F238E27FC236}">
                <a16:creationId xmlns:a16="http://schemas.microsoft.com/office/drawing/2014/main" id="{26833C65-18C2-04DD-DB9D-5A582BE8C7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6FC7744-1EC1-F048-6C92-9C4B2D3A3A91}"/>
              </a:ext>
            </a:extLst>
          </p:cNvPr>
          <p:cNvSpPr>
            <a:spLocks noGrp="1"/>
          </p:cNvSpPr>
          <p:nvPr>
            <p:ph type="dt" sz="half" idx="10"/>
          </p:nvPr>
        </p:nvSpPr>
        <p:spPr/>
        <p:txBody>
          <a:bodyPr/>
          <a:lstStyle/>
          <a:p>
            <a:fld id="{D389C0D4-0CE7-498C-9399-4DE2E651C47E}" type="datetimeFigureOut">
              <a:rPr lang="es-419" smtClean="0"/>
              <a:t>12/6/2025</a:t>
            </a:fld>
            <a:endParaRPr lang="es-419"/>
          </a:p>
        </p:txBody>
      </p:sp>
      <p:sp>
        <p:nvSpPr>
          <p:cNvPr id="6" name="Marcador de pie de página 5">
            <a:extLst>
              <a:ext uri="{FF2B5EF4-FFF2-40B4-BE49-F238E27FC236}">
                <a16:creationId xmlns:a16="http://schemas.microsoft.com/office/drawing/2014/main" id="{2698FFB3-11D4-2A18-7681-838C8E59AEBF}"/>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32C43FA5-5410-E615-3C51-884755ACEEFA}"/>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1552087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032E4-AD79-2A2A-B2BD-B9247DCEA49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419"/>
          </a:p>
        </p:txBody>
      </p:sp>
      <p:sp>
        <p:nvSpPr>
          <p:cNvPr id="3" name="Marcador de posición de imagen 2">
            <a:extLst>
              <a:ext uri="{FF2B5EF4-FFF2-40B4-BE49-F238E27FC236}">
                <a16:creationId xmlns:a16="http://schemas.microsoft.com/office/drawing/2014/main" id="{86C29AF7-7E59-6D17-EB2D-C9C1FA27A1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Marcador de texto 3">
            <a:extLst>
              <a:ext uri="{FF2B5EF4-FFF2-40B4-BE49-F238E27FC236}">
                <a16:creationId xmlns:a16="http://schemas.microsoft.com/office/drawing/2014/main" id="{4C692D62-B18F-4E8D-9532-6C0BD70F66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DE81360-2B02-30DF-1D11-9A06CB3ED2DA}"/>
              </a:ext>
            </a:extLst>
          </p:cNvPr>
          <p:cNvSpPr>
            <a:spLocks noGrp="1"/>
          </p:cNvSpPr>
          <p:nvPr>
            <p:ph type="dt" sz="half" idx="10"/>
          </p:nvPr>
        </p:nvSpPr>
        <p:spPr/>
        <p:txBody>
          <a:bodyPr/>
          <a:lstStyle/>
          <a:p>
            <a:fld id="{D389C0D4-0CE7-498C-9399-4DE2E651C47E}" type="datetimeFigureOut">
              <a:rPr lang="es-419" smtClean="0"/>
              <a:t>12/6/2025</a:t>
            </a:fld>
            <a:endParaRPr lang="es-419"/>
          </a:p>
        </p:txBody>
      </p:sp>
      <p:sp>
        <p:nvSpPr>
          <p:cNvPr id="6" name="Marcador de pie de página 5">
            <a:extLst>
              <a:ext uri="{FF2B5EF4-FFF2-40B4-BE49-F238E27FC236}">
                <a16:creationId xmlns:a16="http://schemas.microsoft.com/office/drawing/2014/main" id="{A8C20ECB-E57D-A9BF-69A9-0E1AE1519AA7}"/>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FB7CF679-712D-C415-0DA0-B85E2D16B0CE}"/>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412252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6430120-0D92-03E8-F77F-619E0DBD7B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D3002D1A-F00A-A297-0502-E1F218D91B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1ADBEE0E-C08B-E902-85A2-322F27739C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389C0D4-0CE7-498C-9399-4DE2E651C47E}" type="datetimeFigureOut">
              <a:rPr lang="es-419" smtClean="0"/>
              <a:t>12/6/2025</a:t>
            </a:fld>
            <a:endParaRPr lang="es-419"/>
          </a:p>
        </p:txBody>
      </p:sp>
      <p:sp>
        <p:nvSpPr>
          <p:cNvPr id="5" name="Marcador de pie de página 4">
            <a:extLst>
              <a:ext uri="{FF2B5EF4-FFF2-40B4-BE49-F238E27FC236}">
                <a16:creationId xmlns:a16="http://schemas.microsoft.com/office/drawing/2014/main" id="{A00EEA96-303E-05C8-F9D9-F87FCDFF5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419"/>
          </a:p>
        </p:txBody>
      </p:sp>
      <p:sp>
        <p:nvSpPr>
          <p:cNvPr id="6" name="Marcador de número de diapositiva 5">
            <a:extLst>
              <a:ext uri="{FF2B5EF4-FFF2-40B4-BE49-F238E27FC236}">
                <a16:creationId xmlns:a16="http://schemas.microsoft.com/office/drawing/2014/main" id="{760717A4-AD1B-C6C4-8EB3-10DD8B99E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2C56FC-5FDF-41DD-9267-79E1C383D1CC}" type="slidenum">
              <a:rPr lang="es-419" smtClean="0"/>
              <a:t>‹Nº›</a:t>
            </a:fld>
            <a:endParaRPr lang="es-419"/>
          </a:p>
        </p:txBody>
      </p:sp>
    </p:spTree>
    <p:extLst>
      <p:ext uri="{BB962C8B-B14F-4D97-AF65-F5344CB8AC3E}">
        <p14:creationId xmlns:p14="http://schemas.microsoft.com/office/powerpoint/2010/main" val="3061663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inegi.org.mx/contenidos/saladeprensa/aproposito/2024/EAP_Nino24.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inegi.org.mx/programas/endutih/202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E0FDB69-EE87-4761-DCB2-D1EC7866EEB8}"/>
              </a:ext>
            </a:extLst>
          </p:cNvPr>
          <p:cNvSpPr/>
          <p:nvPr/>
        </p:nvSpPr>
        <p:spPr>
          <a:xfrm>
            <a:off x="5657634" y="798006"/>
            <a:ext cx="6288257"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4800" b="1" dirty="0">
                <a:solidFill>
                  <a:schemeClr val="tx1"/>
                </a:solidFill>
                <a:latin typeface="+mj-lt"/>
                <a:ea typeface="ADLaM Display" panose="02010000000000000000" pitchFamily="2" charset="0"/>
                <a:cs typeface="ADLaM Display" panose="02010000000000000000" pitchFamily="2" charset="0"/>
              </a:rPr>
              <a:t>UVS Express Distribución y Logística </a:t>
            </a:r>
            <a:endParaRPr lang="es-419" sz="4800" b="1" dirty="0">
              <a:solidFill>
                <a:schemeClr val="tx1"/>
              </a:solidFill>
              <a:latin typeface="+mj-lt"/>
              <a:ea typeface="ADLaM Display" panose="02010000000000000000" pitchFamily="2" charset="0"/>
              <a:cs typeface="ADLaM Display" panose="02010000000000000000" pitchFamily="2" charset="0"/>
            </a:endParaRPr>
          </a:p>
        </p:txBody>
      </p:sp>
      <p:sp>
        <p:nvSpPr>
          <p:cNvPr id="5" name="Rectángulo 4">
            <a:extLst>
              <a:ext uri="{FF2B5EF4-FFF2-40B4-BE49-F238E27FC236}">
                <a16:creationId xmlns:a16="http://schemas.microsoft.com/office/drawing/2014/main" id="{84A9232C-841D-DCB0-51EF-64B2167EECB3}"/>
              </a:ext>
            </a:extLst>
          </p:cNvPr>
          <p:cNvSpPr/>
          <p:nvPr/>
        </p:nvSpPr>
        <p:spPr>
          <a:xfrm>
            <a:off x="5657634" y="3208681"/>
            <a:ext cx="6288257" cy="2523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2400" dirty="0">
                <a:solidFill>
                  <a:schemeClr val="tx1"/>
                </a:solidFill>
                <a:latin typeface="+mj-lt"/>
                <a:ea typeface="ADLaM Display" panose="02010000000000000000" pitchFamily="2" charset="0"/>
                <a:cs typeface="ADLaM Display" panose="02010000000000000000" pitchFamily="2" charset="0"/>
              </a:rPr>
              <a:t>Proyecto Final de Evaluación de proyectos.</a:t>
            </a:r>
          </a:p>
          <a:p>
            <a:endParaRPr lang="es-MX" sz="2400" dirty="0">
              <a:solidFill>
                <a:schemeClr val="tx1"/>
              </a:solidFill>
              <a:latin typeface="+mj-lt"/>
              <a:ea typeface="ADLaM Display" panose="02010000000000000000" pitchFamily="2" charset="0"/>
              <a:cs typeface="ADLaM Display" panose="02010000000000000000" pitchFamily="2" charset="0"/>
            </a:endParaRPr>
          </a:p>
          <a:p>
            <a:pPr marL="342900" indent="-342900">
              <a:buFont typeface="Arial" panose="020B0604020202020204" pitchFamily="34" charset="0"/>
              <a:buChar char="•"/>
            </a:pPr>
            <a:r>
              <a:rPr lang="es-MX" sz="2400" dirty="0">
                <a:solidFill>
                  <a:schemeClr val="tx1"/>
                </a:solidFill>
                <a:latin typeface="+mj-lt"/>
                <a:ea typeface="ADLaM Display" panose="02010000000000000000" pitchFamily="2" charset="0"/>
                <a:cs typeface="ADLaM Display" panose="02010000000000000000" pitchFamily="2" charset="0"/>
              </a:rPr>
              <a:t>Martin Gustavo Acosta Romero</a:t>
            </a:r>
          </a:p>
          <a:p>
            <a:pPr marL="342900" indent="-342900">
              <a:buFont typeface="Arial" panose="020B0604020202020204" pitchFamily="34" charset="0"/>
              <a:buChar char="•"/>
            </a:pPr>
            <a:r>
              <a:rPr lang="es-MX" sz="2400" dirty="0">
                <a:solidFill>
                  <a:schemeClr val="tx1"/>
                </a:solidFill>
                <a:ea typeface="ADLaM Display" panose="02010000000000000000" pitchFamily="2" charset="0"/>
                <a:cs typeface="ADLaM Display" panose="02010000000000000000" pitchFamily="2" charset="0"/>
              </a:rPr>
              <a:t>Raziel De Jesús Rodríguez Pérez</a:t>
            </a:r>
          </a:p>
        </p:txBody>
      </p:sp>
      <p:pic>
        <p:nvPicPr>
          <p:cNvPr id="1026" name="Picture 2" descr="Logística de distribución y los límites de eficiencia | EAE">
            <a:extLst>
              <a:ext uri="{FF2B5EF4-FFF2-40B4-BE49-F238E27FC236}">
                <a16:creationId xmlns:a16="http://schemas.microsoft.com/office/drawing/2014/main" id="{54389CE2-6864-522B-D9D9-D84793E712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748" y="1623408"/>
            <a:ext cx="4714240" cy="3137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097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1A7F7-9F04-5052-78B2-53E3800B81FE}"/>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3A52A48B-3B77-9ED7-F2EF-D993B6E1D8E8}"/>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66358238-6C3E-2C57-7DFD-FC79DBEEB5EF}"/>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5EA2730C-0261-84EE-D730-78D8FF5AD57A}"/>
              </a:ext>
            </a:extLst>
          </p:cNvPr>
          <p:cNvSpPr/>
          <p:nvPr/>
        </p:nvSpPr>
        <p:spPr>
          <a:xfrm>
            <a:off x="0" y="-10389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bg2"/>
                </a:solidFill>
                <a:latin typeface="+mj-lt"/>
                <a:ea typeface="ADLaM Display" panose="02010000000000000000" pitchFamily="2" charset="0"/>
                <a:cs typeface="ADLaM Display" panose="02010000000000000000" pitchFamily="2" charset="0"/>
              </a:rPr>
              <a:t>Problema de la mochila</a:t>
            </a:r>
          </a:p>
        </p:txBody>
      </p:sp>
      <p:sp>
        <p:nvSpPr>
          <p:cNvPr id="4" name="Rectángulo 3">
            <a:extLst>
              <a:ext uri="{FF2B5EF4-FFF2-40B4-BE49-F238E27FC236}">
                <a16:creationId xmlns:a16="http://schemas.microsoft.com/office/drawing/2014/main" id="{47AC9913-4B5B-657B-00CF-3ED979A1D534}"/>
              </a:ext>
            </a:extLst>
          </p:cNvPr>
          <p:cNvSpPr/>
          <p:nvPr/>
        </p:nvSpPr>
        <p:spPr>
          <a:xfrm>
            <a:off x="777239" y="2149902"/>
            <a:ext cx="10637520" cy="18688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err="1">
                <a:solidFill>
                  <a:schemeClr val="bg2"/>
                </a:solidFill>
                <a:latin typeface="+mj-lt"/>
                <a:ea typeface="ADLaM Display" panose="02010000000000000000" pitchFamily="2" charset="0"/>
                <a:cs typeface="ADLaM Display" panose="02010000000000000000" pitchFamily="2" charset="0"/>
              </a:rPr>
              <a:t>resolver_top_down</a:t>
            </a:r>
            <a:r>
              <a:rPr lang="es-MX" sz="2400" dirty="0">
                <a:solidFill>
                  <a:schemeClr val="bg2"/>
                </a:solidFill>
                <a:latin typeface="+mj-lt"/>
                <a:ea typeface="ADLaM Display" panose="02010000000000000000" pitchFamily="2" charset="0"/>
                <a:cs typeface="ADLaM Display" panose="02010000000000000000" pitchFamily="2" charset="0"/>
              </a:rPr>
              <a:t>() implementa un algoritmo de programación dinámica con memorización (top-</a:t>
            </a:r>
            <a:r>
              <a:rPr lang="es-MX" sz="2400" dirty="0" err="1">
                <a:solidFill>
                  <a:schemeClr val="bg2"/>
                </a:solidFill>
                <a:latin typeface="+mj-lt"/>
                <a:ea typeface="ADLaM Display" panose="02010000000000000000" pitchFamily="2" charset="0"/>
                <a:cs typeface="ADLaM Display" panose="02010000000000000000" pitchFamily="2" charset="0"/>
              </a:rPr>
              <a:t>down</a:t>
            </a:r>
            <a:r>
              <a:rPr lang="es-MX" sz="2400" dirty="0">
                <a:solidFill>
                  <a:schemeClr val="bg2"/>
                </a:solidFill>
                <a:latin typeface="+mj-lt"/>
                <a:ea typeface="ADLaM Display" panose="02010000000000000000" pitchFamily="2" charset="0"/>
                <a:cs typeface="ADLaM Display" panose="02010000000000000000" pitchFamily="2" charset="0"/>
              </a:rPr>
              <a:t>) para resolver una versión extendida del problema de la mochila dándole una complejidad de:</a:t>
            </a:r>
          </a:p>
        </p:txBody>
      </p:sp>
      <p:pic>
        <p:nvPicPr>
          <p:cNvPr id="8" name="Imagen 7">
            <a:extLst>
              <a:ext uri="{FF2B5EF4-FFF2-40B4-BE49-F238E27FC236}">
                <a16:creationId xmlns:a16="http://schemas.microsoft.com/office/drawing/2014/main" id="{A93DCB77-89C4-1BCE-228E-36EB1C30D419}"/>
              </a:ext>
            </a:extLst>
          </p:cNvPr>
          <p:cNvPicPr>
            <a:picLocks noChangeAspect="1"/>
          </p:cNvPicPr>
          <p:nvPr/>
        </p:nvPicPr>
        <p:blipFill>
          <a:blip r:embed="rId2"/>
          <a:stretch>
            <a:fillRect/>
          </a:stretch>
        </p:blipFill>
        <p:spPr>
          <a:xfrm>
            <a:off x="3746923" y="4754020"/>
            <a:ext cx="4698153" cy="6792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254659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F908A-E096-B600-1D91-301E27E03894}"/>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867FFF1E-644E-A28B-3EC2-6E45F177AA68}"/>
              </a:ext>
            </a:extLst>
          </p:cNvPr>
          <p:cNvSpPr/>
          <p:nvPr/>
        </p:nvSpPr>
        <p:spPr>
          <a:xfrm>
            <a:off x="0" y="0"/>
            <a:ext cx="12192000" cy="706198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 name="Rectángulo 3">
            <a:extLst>
              <a:ext uri="{FF2B5EF4-FFF2-40B4-BE49-F238E27FC236}">
                <a16:creationId xmlns:a16="http://schemas.microsoft.com/office/drawing/2014/main" id="{BD8C81F2-D58F-4595-BF45-CBB68B66B2DB}"/>
              </a:ext>
            </a:extLst>
          </p:cNvPr>
          <p:cNvSpPr/>
          <p:nvPr/>
        </p:nvSpPr>
        <p:spPr>
          <a:xfrm>
            <a:off x="-1" y="-786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Floyd</a:t>
            </a:r>
          </a:p>
        </p:txBody>
      </p:sp>
      <p:pic>
        <p:nvPicPr>
          <p:cNvPr id="3" name="Imagen 2">
            <a:extLst>
              <a:ext uri="{FF2B5EF4-FFF2-40B4-BE49-F238E27FC236}">
                <a16:creationId xmlns:a16="http://schemas.microsoft.com/office/drawing/2014/main" id="{7462EFC9-E2DB-D837-5F3B-37904F12DD74}"/>
              </a:ext>
            </a:extLst>
          </p:cNvPr>
          <p:cNvPicPr>
            <a:picLocks noChangeAspect="1"/>
          </p:cNvPicPr>
          <p:nvPr/>
        </p:nvPicPr>
        <p:blipFill rotWithShape="1">
          <a:blip r:embed="rId2"/>
          <a:srcRect b="4270"/>
          <a:stretch>
            <a:fillRect/>
          </a:stretch>
        </p:blipFill>
        <p:spPr bwMode="auto">
          <a:xfrm>
            <a:off x="96631" y="1342818"/>
            <a:ext cx="7279251" cy="3337253"/>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CD71C0B7-E300-D165-F6AA-455505924A1E}"/>
              </a:ext>
            </a:extLst>
          </p:cNvPr>
          <p:cNvSpPr/>
          <p:nvPr/>
        </p:nvSpPr>
        <p:spPr>
          <a:xfrm>
            <a:off x="8337105" y="1729448"/>
            <a:ext cx="3620613" cy="23105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a:solidFill>
                  <a:schemeClr val="tx1"/>
                </a:solidFill>
                <a:ea typeface="ADLaM Display" panose="02010000000000000000" pitchFamily="2" charset="0"/>
                <a:cs typeface="ADLaM Display" panose="02010000000000000000" pitchFamily="2" charset="0"/>
              </a:rPr>
              <a:t>Diseñado para encontrar las distancias mínimas entre todas las parejas de localidades en la red. Se basa en programación dinámica.</a:t>
            </a:r>
            <a:endParaRPr lang="es-419" sz="2400" dirty="0">
              <a:solidFill>
                <a:schemeClr val="tx1"/>
              </a:solidFill>
              <a:ea typeface="ADLaM Display" panose="02010000000000000000" pitchFamily="2" charset="0"/>
              <a:cs typeface="ADLaM Display" panose="02010000000000000000" pitchFamily="2" charset="0"/>
            </a:endParaRPr>
          </a:p>
        </p:txBody>
      </p:sp>
      <p:pic>
        <p:nvPicPr>
          <p:cNvPr id="7" name="Imagen 6" descr="Texto, Carta&#10;&#10;El contenido generado por IA puede ser incorrecto.">
            <a:extLst>
              <a:ext uri="{FF2B5EF4-FFF2-40B4-BE49-F238E27FC236}">
                <a16:creationId xmlns:a16="http://schemas.microsoft.com/office/drawing/2014/main" id="{EA38F8FD-DED7-7FD8-0149-A4B089933792}"/>
              </a:ext>
            </a:extLst>
          </p:cNvPr>
          <p:cNvPicPr>
            <a:picLocks noChangeAspect="1"/>
          </p:cNvPicPr>
          <p:nvPr/>
        </p:nvPicPr>
        <p:blipFill>
          <a:blip r:embed="rId3"/>
          <a:srcRect t="42311" b="37819"/>
          <a:stretch>
            <a:fillRect/>
          </a:stretch>
        </p:blipFill>
        <p:spPr>
          <a:xfrm>
            <a:off x="8737528" y="5816485"/>
            <a:ext cx="2685567" cy="649247"/>
          </a:xfrm>
          <a:prstGeom prst="rect">
            <a:avLst/>
          </a:prstGeom>
          <a:ln>
            <a:noFill/>
          </a:ln>
          <a:effectLst>
            <a:outerShdw blurRad="292100" dist="139700" dir="2700000" algn="tl" rotWithShape="0">
              <a:srgbClr val="333333">
                <a:alpha val="65000"/>
              </a:srgbClr>
            </a:outerShdw>
          </a:effectLst>
        </p:spPr>
      </p:pic>
      <p:pic>
        <p:nvPicPr>
          <p:cNvPr id="10" name="Imagen 9">
            <a:extLst>
              <a:ext uri="{FF2B5EF4-FFF2-40B4-BE49-F238E27FC236}">
                <a16:creationId xmlns:a16="http://schemas.microsoft.com/office/drawing/2014/main" id="{CC6A87FC-59B5-BC5D-871A-DD14F7E4CA89}"/>
              </a:ext>
            </a:extLst>
          </p:cNvPr>
          <p:cNvPicPr>
            <a:picLocks noChangeAspect="1"/>
          </p:cNvPicPr>
          <p:nvPr/>
        </p:nvPicPr>
        <p:blipFill>
          <a:blip r:embed="rId4"/>
          <a:stretch>
            <a:fillRect/>
          </a:stretch>
        </p:blipFill>
        <p:spPr>
          <a:xfrm>
            <a:off x="96631" y="4838531"/>
            <a:ext cx="3482643" cy="819446"/>
          </a:xfrm>
          <a:prstGeom prst="rect">
            <a:avLst/>
          </a:prstGeom>
        </p:spPr>
      </p:pic>
      <p:pic>
        <p:nvPicPr>
          <p:cNvPr id="12" name="Imagen 11">
            <a:extLst>
              <a:ext uri="{FF2B5EF4-FFF2-40B4-BE49-F238E27FC236}">
                <a16:creationId xmlns:a16="http://schemas.microsoft.com/office/drawing/2014/main" id="{9EB97140-59EE-6F2C-91E9-2BDC2F6A435A}"/>
              </a:ext>
            </a:extLst>
          </p:cNvPr>
          <p:cNvPicPr>
            <a:picLocks noChangeAspect="1"/>
          </p:cNvPicPr>
          <p:nvPr/>
        </p:nvPicPr>
        <p:blipFill>
          <a:blip r:embed="rId5"/>
          <a:stretch>
            <a:fillRect/>
          </a:stretch>
        </p:blipFill>
        <p:spPr>
          <a:xfrm>
            <a:off x="3736256" y="4838531"/>
            <a:ext cx="4232368" cy="1112317"/>
          </a:xfrm>
          <a:prstGeom prst="rect">
            <a:avLst/>
          </a:prstGeom>
        </p:spPr>
      </p:pic>
      <p:pic>
        <p:nvPicPr>
          <p:cNvPr id="14" name="Imagen 13">
            <a:extLst>
              <a:ext uri="{FF2B5EF4-FFF2-40B4-BE49-F238E27FC236}">
                <a16:creationId xmlns:a16="http://schemas.microsoft.com/office/drawing/2014/main" id="{6CDF866D-6015-BC03-85FA-B96D7D2F7C14}"/>
              </a:ext>
            </a:extLst>
          </p:cNvPr>
          <p:cNvPicPr>
            <a:picLocks noChangeAspect="1"/>
          </p:cNvPicPr>
          <p:nvPr/>
        </p:nvPicPr>
        <p:blipFill>
          <a:blip r:embed="rId6"/>
          <a:stretch>
            <a:fillRect/>
          </a:stretch>
        </p:blipFill>
        <p:spPr>
          <a:xfrm>
            <a:off x="8721965" y="4838531"/>
            <a:ext cx="2365684" cy="663607"/>
          </a:xfrm>
          <a:prstGeom prst="rect">
            <a:avLst/>
          </a:prstGeom>
        </p:spPr>
      </p:pic>
      <p:pic>
        <p:nvPicPr>
          <p:cNvPr id="16" name="Imagen 15">
            <a:extLst>
              <a:ext uri="{FF2B5EF4-FFF2-40B4-BE49-F238E27FC236}">
                <a16:creationId xmlns:a16="http://schemas.microsoft.com/office/drawing/2014/main" id="{A2339133-A19F-2AD8-4913-995285983FDE}"/>
              </a:ext>
            </a:extLst>
          </p:cNvPr>
          <p:cNvPicPr>
            <a:picLocks noChangeAspect="1"/>
          </p:cNvPicPr>
          <p:nvPr/>
        </p:nvPicPr>
        <p:blipFill>
          <a:blip r:embed="rId7"/>
          <a:stretch>
            <a:fillRect/>
          </a:stretch>
        </p:blipFill>
        <p:spPr>
          <a:xfrm>
            <a:off x="11132547" y="5003623"/>
            <a:ext cx="338185" cy="333422"/>
          </a:xfrm>
          <a:prstGeom prst="rect">
            <a:avLst/>
          </a:prstGeom>
        </p:spPr>
      </p:pic>
    </p:spTree>
    <p:extLst>
      <p:ext uri="{BB962C8B-B14F-4D97-AF65-F5344CB8AC3E}">
        <p14:creationId xmlns:p14="http://schemas.microsoft.com/office/powerpoint/2010/main" val="199814406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1438A-99BA-7F14-8CFC-5DD341FAC8AD}"/>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24DFD34B-9D6F-9BD3-C771-98958B98D71B}"/>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A40F1EE0-428A-0A88-C44D-30BE14C85345}"/>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66534FCA-5423-7599-8205-936350E961DB}"/>
              </a:ext>
            </a:extLst>
          </p:cNvPr>
          <p:cNvSpPr/>
          <p:nvPr/>
        </p:nvSpPr>
        <p:spPr>
          <a:xfrm>
            <a:off x="0" y="-4873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bg2"/>
                </a:solidFill>
                <a:latin typeface="+mj-lt"/>
                <a:ea typeface="ADLaM Display" panose="02010000000000000000" pitchFamily="2" charset="0"/>
                <a:cs typeface="ADLaM Display" panose="02010000000000000000" pitchFamily="2" charset="0"/>
              </a:rPr>
              <a:t>Dijkstra</a:t>
            </a:r>
          </a:p>
        </p:txBody>
      </p:sp>
      <p:pic>
        <p:nvPicPr>
          <p:cNvPr id="4" name="Imagen 3">
            <a:extLst>
              <a:ext uri="{FF2B5EF4-FFF2-40B4-BE49-F238E27FC236}">
                <a16:creationId xmlns:a16="http://schemas.microsoft.com/office/drawing/2014/main" id="{DC7ECCFA-4B7D-3733-DF81-0712FAC3BFDC}"/>
              </a:ext>
            </a:extLst>
          </p:cNvPr>
          <p:cNvPicPr>
            <a:picLocks noChangeAspect="1"/>
          </p:cNvPicPr>
          <p:nvPr/>
        </p:nvPicPr>
        <p:blipFill>
          <a:blip r:embed="rId2"/>
          <a:stretch>
            <a:fillRect/>
          </a:stretch>
        </p:blipFill>
        <p:spPr>
          <a:xfrm>
            <a:off x="3480389" y="911736"/>
            <a:ext cx="5062549" cy="57545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411296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75C74-5AF2-8002-D92B-3F15BAA0DF26}"/>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B0C1451C-69D8-7D29-3898-30C4819AB3AB}"/>
              </a:ext>
            </a:extLst>
          </p:cNvPr>
          <p:cNvSpPr/>
          <p:nvPr/>
        </p:nvSpPr>
        <p:spPr>
          <a:xfrm>
            <a:off x="-1" y="-786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Dijkstra</a:t>
            </a:r>
          </a:p>
        </p:txBody>
      </p:sp>
      <p:sp>
        <p:nvSpPr>
          <p:cNvPr id="6" name="Rectángulo 5">
            <a:extLst>
              <a:ext uri="{FF2B5EF4-FFF2-40B4-BE49-F238E27FC236}">
                <a16:creationId xmlns:a16="http://schemas.microsoft.com/office/drawing/2014/main" id="{34735A19-DF23-863A-8C9F-2154DC1E9B9D}"/>
              </a:ext>
            </a:extLst>
          </p:cNvPr>
          <p:cNvSpPr/>
          <p:nvPr/>
        </p:nvSpPr>
        <p:spPr>
          <a:xfrm>
            <a:off x="912054" y="1553498"/>
            <a:ext cx="10367889" cy="15534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a:solidFill>
                  <a:schemeClr val="tx1"/>
                </a:solidFill>
                <a:ea typeface="ADLaM Display" panose="02010000000000000000" pitchFamily="2" charset="0"/>
                <a:cs typeface="ADLaM Display" panose="02010000000000000000" pitchFamily="2" charset="0"/>
              </a:rPr>
              <a:t>Dijkstra para encontrar las rutas más rápidas entre una localidad de origen y todas las demás, utilizando como peso el tiempo total de recorrido (minutos), considerando también una penalización por tráfico. </a:t>
            </a:r>
            <a:endParaRPr lang="es-419" sz="2400" dirty="0">
              <a:solidFill>
                <a:schemeClr val="tx1"/>
              </a:solidFill>
              <a:ea typeface="ADLaM Display" panose="02010000000000000000" pitchFamily="2" charset="0"/>
              <a:cs typeface="ADLaM Display" panose="02010000000000000000" pitchFamily="2" charset="0"/>
            </a:endParaRPr>
          </a:p>
        </p:txBody>
      </p:sp>
      <p:pic>
        <p:nvPicPr>
          <p:cNvPr id="5" name="Imagen 4" descr="Esquemático&#10;&#10;El contenido generado por IA puede ser incorrecto.">
            <a:extLst>
              <a:ext uri="{FF2B5EF4-FFF2-40B4-BE49-F238E27FC236}">
                <a16:creationId xmlns:a16="http://schemas.microsoft.com/office/drawing/2014/main" id="{CAC432AF-17D3-19C6-EBDE-9BD7A0355B3D}"/>
              </a:ext>
            </a:extLst>
          </p:cNvPr>
          <p:cNvPicPr>
            <a:picLocks noChangeAspect="1"/>
          </p:cNvPicPr>
          <p:nvPr/>
        </p:nvPicPr>
        <p:blipFill>
          <a:blip r:embed="rId2"/>
          <a:stretch>
            <a:fillRect/>
          </a:stretch>
        </p:blipFill>
        <p:spPr>
          <a:xfrm>
            <a:off x="1138196" y="2959533"/>
            <a:ext cx="3620617" cy="722759"/>
          </a:xfrm>
          <a:prstGeom prst="rect">
            <a:avLst/>
          </a:prstGeom>
          <a:ln>
            <a:noFill/>
          </a:ln>
          <a:effectLst>
            <a:outerShdw blurRad="292100" dist="139700" dir="2700000" algn="tl" rotWithShape="0">
              <a:srgbClr val="333333">
                <a:alpha val="65000"/>
              </a:srgbClr>
            </a:outerShdw>
          </a:effectLst>
        </p:spPr>
      </p:pic>
      <p:sp>
        <p:nvSpPr>
          <p:cNvPr id="8" name="Rectángulo 7">
            <a:extLst>
              <a:ext uri="{FF2B5EF4-FFF2-40B4-BE49-F238E27FC236}">
                <a16:creationId xmlns:a16="http://schemas.microsoft.com/office/drawing/2014/main" id="{EFEA162E-01AE-EDCD-0F7B-812BBDCB5D41}"/>
              </a:ext>
            </a:extLst>
          </p:cNvPr>
          <p:cNvSpPr/>
          <p:nvPr/>
        </p:nvSpPr>
        <p:spPr>
          <a:xfrm>
            <a:off x="1138195" y="3898465"/>
            <a:ext cx="4653005" cy="25318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1600" i="1" dirty="0">
                <a:solidFill>
                  <a:schemeClr val="tx1"/>
                </a:solidFill>
                <a:ea typeface="ADLaM Display" panose="02010000000000000000" pitchFamily="2" charset="0"/>
                <a:cs typeface="ADLaM Display" panose="02010000000000000000" pitchFamily="2" charset="0"/>
              </a:rPr>
              <a:t>T(L) = t1 + t2L + (L − 1) [t3L + t4 + t5L]</a:t>
            </a:r>
          </a:p>
          <a:p>
            <a:pPr algn="just"/>
            <a:r>
              <a:rPr lang="es-MX" sz="1600" i="1" dirty="0">
                <a:solidFill>
                  <a:schemeClr val="tx1"/>
                </a:solidFill>
                <a:ea typeface="ADLaM Display" panose="02010000000000000000" pitchFamily="2" charset="0"/>
                <a:cs typeface="ADLaM Display" panose="02010000000000000000" pitchFamily="2" charset="0"/>
              </a:rPr>
              <a:t>T(L) = t1 + t2L + (L − 1)t3L + (L − 1)t4 + (L − 1)t5L</a:t>
            </a:r>
          </a:p>
          <a:p>
            <a:pPr algn="just"/>
            <a:r>
              <a:rPr lang="es-MX" sz="1600" i="1" dirty="0">
                <a:solidFill>
                  <a:schemeClr val="tx1"/>
                </a:solidFill>
                <a:ea typeface="ADLaM Display" panose="02010000000000000000" pitchFamily="2" charset="0"/>
                <a:cs typeface="ADLaM Display" panose="02010000000000000000" pitchFamily="2" charset="0"/>
              </a:rPr>
              <a:t>T(L) = t1 + t2L + (t3 + t5)L(L − 1) + (L − 1)t4</a:t>
            </a:r>
          </a:p>
          <a:p>
            <a:pPr algn="just"/>
            <a:r>
              <a:rPr lang="es-MX" sz="1600" i="1" dirty="0">
                <a:solidFill>
                  <a:schemeClr val="tx1"/>
                </a:solidFill>
                <a:ea typeface="ADLaM Display" panose="02010000000000000000" pitchFamily="2" charset="0"/>
                <a:cs typeface="ADLaM Display" panose="02010000000000000000" pitchFamily="2" charset="0"/>
              </a:rPr>
              <a:t>c1 = t3 + t5, c2 = t1 + t2L + (L − 1)t4</a:t>
            </a:r>
          </a:p>
          <a:p>
            <a:pPr algn="just"/>
            <a:r>
              <a:rPr lang="es-MX" sz="1600" i="1" dirty="0">
                <a:solidFill>
                  <a:schemeClr val="tx1"/>
                </a:solidFill>
                <a:ea typeface="ADLaM Display" panose="02010000000000000000" pitchFamily="2" charset="0"/>
                <a:cs typeface="ADLaM Display" panose="02010000000000000000" pitchFamily="2" charset="0"/>
              </a:rPr>
              <a:t>T(L) = c1L(L − 1) + c2</a:t>
            </a:r>
          </a:p>
          <a:p>
            <a:pPr algn="just"/>
            <a:r>
              <a:rPr lang="es-MX" sz="1600" i="1" dirty="0">
                <a:solidFill>
                  <a:schemeClr val="tx1"/>
                </a:solidFill>
                <a:ea typeface="ADLaM Display" panose="02010000000000000000" pitchFamily="2" charset="0"/>
                <a:cs typeface="ADLaM Display" panose="02010000000000000000" pitchFamily="2" charset="0"/>
              </a:rPr>
              <a:t>T(L) = c1(L^2 − L) + c2</a:t>
            </a:r>
          </a:p>
          <a:p>
            <a:pPr algn="just"/>
            <a:r>
              <a:rPr lang="es-MX" sz="1600" i="1" dirty="0">
                <a:solidFill>
                  <a:schemeClr val="tx1"/>
                </a:solidFill>
                <a:ea typeface="ADLaM Display" panose="02010000000000000000" pitchFamily="2" charset="0"/>
                <a:cs typeface="ADLaM Display" panose="02010000000000000000" pitchFamily="2" charset="0"/>
              </a:rPr>
              <a:t>-c1 L^2- </a:t>
            </a:r>
          </a:p>
          <a:p>
            <a:pPr algn="just"/>
            <a:endParaRPr lang="es-MX" sz="1600" i="1" dirty="0">
              <a:solidFill>
                <a:schemeClr val="tx1"/>
              </a:solidFill>
              <a:ea typeface="ADLaM Display" panose="02010000000000000000" pitchFamily="2" charset="0"/>
              <a:cs typeface="ADLaM Display" panose="02010000000000000000" pitchFamily="2" charset="0"/>
            </a:endParaRPr>
          </a:p>
        </p:txBody>
      </p:sp>
      <p:pic>
        <p:nvPicPr>
          <p:cNvPr id="9" name="Imagen 8" descr="Texto, Carta&#10;&#10;El contenido generado por IA puede ser incorrecto.">
            <a:extLst>
              <a:ext uri="{FF2B5EF4-FFF2-40B4-BE49-F238E27FC236}">
                <a16:creationId xmlns:a16="http://schemas.microsoft.com/office/drawing/2014/main" id="{AF49555C-74B2-AC91-2E23-A02CD1713E95}"/>
              </a:ext>
            </a:extLst>
          </p:cNvPr>
          <p:cNvPicPr>
            <a:picLocks noChangeAspect="1"/>
          </p:cNvPicPr>
          <p:nvPr/>
        </p:nvPicPr>
        <p:blipFill>
          <a:blip r:embed="rId3"/>
          <a:stretch>
            <a:fillRect/>
          </a:stretch>
        </p:blipFill>
        <p:spPr>
          <a:xfrm>
            <a:off x="7659331" y="3263282"/>
            <a:ext cx="2505075" cy="2886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182590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4BE04-B2B8-930E-68E5-C90912535B9A}"/>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180C02E5-9D88-790E-0084-D682DB249A3B}"/>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EDD8497F-B815-9D68-1288-39A89469C3AF}"/>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FAC5D61D-1260-CBF8-FB7C-AEE86FCD9CEE}"/>
              </a:ext>
            </a:extLst>
          </p:cNvPr>
          <p:cNvSpPr/>
          <p:nvPr/>
        </p:nvSpPr>
        <p:spPr>
          <a:xfrm>
            <a:off x="0" y="-4873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err="1">
                <a:solidFill>
                  <a:schemeClr val="bg2"/>
                </a:solidFill>
                <a:latin typeface="+mj-lt"/>
                <a:ea typeface="ADLaM Display" panose="02010000000000000000" pitchFamily="2" charset="0"/>
                <a:cs typeface="ADLaM Display" panose="02010000000000000000" pitchFamily="2" charset="0"/>
              </a:rPr>
              <a:t>Heap</a:t>
            </a:r>
            <a:r>
              <a:rPr lang="es-MX" sz="7200" b="1" dirty="0">
                <a:solidFill>
                  <a:schemeClr val="bg2"/>
                </a:solidFill>
                <a:latin typeface="+mj-lt"/>
                <a:ea typeface="ADLaM Display" panose="02010000000000000000" pitchFamily="2" charset="0"/>
                <a:cs typeface="ADLaM Display" panose="02010000000000000000" pitchFamily="2" charset="0"/>
              </a:rPr>
              <a:t> </a:t>
            </a:r>
            <a:r>
              <a:rPr lang="es-MX" sz="7200" b="1" dirty="0" err="1">
                <a:solidFill>
                  <a:schemeClr val="bg2"/>
                </a:solidFill>
                <a:latin typeface="+mj-lt"/>
                <a:ea typeface="ADLaM Display" panose="02010000000000000000" pitchFamily="2" charset="0"/>
                <a:cs typeface="ADLaM Display" panose="02010000000000000000" pitchFamily="2" charset="0"/>
              </a:rPr>
              <a:t>Sort</a:t>
            </a:r>
            <a:endParaRPr lang="es-MX" sz="7200" b="1" dirty="0">
              <a:solidFill>
                <a:schemeClr val="bg2"/>
              </a:solidFill>
              <a:latin typeface="+mj-lt"/>
              <a:ea typeface="ADLaM Display" panose="02010000000000000000" pitchFamily="2" charset="0"/>
              <a:cs typeface="ADLaM Display" panose="02010000000000000000" pitchFamily="2" charset="0"/>
            </a:endParaRPr>
          </a:p>
        </p:txBody>
      </p:sp>
      <p:pic>
        <p:nvPicPr>
          <p:cNvPr id="5" name="Imagen 4">
            <a:extLst>
              <a:ext uri="{FF2B5EF4-FFF2-40B4-BE49-F238E27FC236}">
                <a16:creationId xmlns:a16="http://schemas.microsoft.com/office/drawing/2014/main" id="{C11D1B54-B4BD-2C38-B5DC-EAF373CBB798}"/>
              </a:ext>
            </a:extLst>
          </p:cNvPr>
          <p:cNvPicPr>
            <a:picLocks noChangeAspect="1"/>
          </p:cNvPicPr>
          <p:nvPr/>
        </p:nvPicPr>
        <p:blipFill>
          <a:blip r:embed="rId2" cstate="print">
            <a:extLst>
              <a:ext uri="{28A0092B-C50C-407E-A947-70E740481C1C}">
                <a14:useLocalDpi xmlns:a14="http://schemas.microsoft.com/office/drawing/2010/main" val="0"/>
              </a:ext>
            </a:extLst>
          </a:blip>
          <a:srcRect b="49168"/>
          <a:stretch>
            <a:fillRect/>
          </a:stretch>
        </p:blipFill>
        <p:spPr>
          <a:xfrm>
            <a:off x="290788" y="966532"/>
            <a:ext cx="5710212" cy="5709571"/>
          </a:xfrm>
          <a:prstGeom prst="rect">
            <a:avLst/>
          </a:prstGeom>
          <a:ln>
            <a:noFill/>
          </a:ln>
          <a:effectLst>
            <a:outerShdw blurRad="292100" dist="139700" dir="2700000" algn="tl" rotWithShape="0">
              <a:srgbClr val="333333">
                <a:alpha val="65000"/>
              </a:srgbClr>
            </a:outerShdw>
          </a:effectLst>
        </p:spPr>
      </p:pic>
      <p:pic>
        <p:nvPicPr>
          <p:cNvPr id="7" name="Imagen 6">
            <a:extLst>
              <a:ext uri="{FF2B5EF4-FFF2-40B4-BE49-F238E27FC236}">
                <a16:creationId xmlns:a16="http://schemas.microsoft.com/office/drawing/2014/main" id="{AA4034E4-CB46-DE5D-17A3-1192C99F4C83}"/>
              </a:ext>
            </a:extLst>
          </p:cNvPr>
          <p:cNvPicPr>
            <a:picLocks noChangeAspect="1"/>
          </p:cNvPicPr>
          <p:nvPr/>
        </p:nvPicPr>
        <p:blipFill>
          <a:blip r:embed="rId2" cstate="print">
            <a:extLst>
              <a:ext uri="{28A0092B-C50C-407E-A947-70E740481C1C}">
                <a14:useLocalDpi xmlns:a14="http://schemas.microsoft.com/office/drawing/2010/main" val="0"/>
              </a:ext>
            </a:extLst>
          </a:blip>
          <a:srcRect t="49574" b="-98"/>
          <a:stretch>
            <a:fillRect/>
          </a:stretch>
        </p:blipFill>
        <p:spPr>
          <a:xfrm>
            <a:off x="6131149" y="966531"/>
            <a:ext cx="5745017" cy="57095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277704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D9857-738E-CC3C-13B2-48C4E661BF87}"/>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ED37622C-CBD2-8AF6-4ADE-3556960CE1B9}"/>
              </a:ext>
            </a:extLst>
          </p:cNvPr>
          <p:cNvSpPr/>
          <p:nvPr/>
        </p:nvSpPr>
        <p:spPr>
          <a:xfrm>
            <a:off x="0" y="0"/>
            <a:ext cx="12192000" cy="706198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 name="Rectángulo 3">
            <a:extLst>
              <a:ext uri="{FF2B5EF4-FFF2-40B4-BE49-F238E27FC236}">
                <a16:creationId xmlns:a16="http://schemas.microsoft.com/office/drawing/2014/main" id="{13B63D61-E1A8-80A2-004C-B143087480E2}"/>
              </a:ext>
            </a:extLst>
          </p:cNvPr>
          <p:cNvSpPr/>
          <p:nvPr/>
        </p:nvSpPr>
        <p:spPr>
          <a:xfrm>
            <a:off x="-1" y="-786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err="1">
                <a:solidFill>
                  <a:schemeClr val="tx1"/>
                </a:solidFill>
                <a:latin typeface="+mj-lt"/>
                <a:ea typeface="ADLaM Display" panose="02010000000000000000" pitchFamily="2" charset="0"/>
                <a:cs typeface="ADLaM Display" panose="02010000000000000000" pitchFamily="2" charset="0"/>
              </a:rPr>
              <a:t>Heap</a:t>
            </a:r>
            <a:r>
              <a:rPr lang="es-MX" sz="7200" b="1" dirty="0">
                <a:solidFill>
                  <a:schemeClr val="tx1"/>
                </a:solidFill>
                <a:latin typeface="+mj-lt"/>
                <a:ea typeface="ADLaM Display" panose="02010000000000000000" pitchFamily="2" charset="0"/>
                <a:cs typeface="ADLaM Display" panose="02010000000000000000" pitchFamily="2" charset="0"/>
              </a:rPr>
              <a:t> </a:t>
            </a:r>
            <a:r>
              <a:rPr lang="es-MX" sz="7200" b="1" dirty="0" err="1">
                <a:solidFill>
                  <a:schemeClr val="tx1"/>
                </a:solidFill>
                <a:latin typeface="+mj-lt"/>
                <a:ea typeface="ADLaM Display" panose="02010000000000000000" pitchFamily="2" charset="0"/>
                <a:cs typeface="ADLaM Display" panose="02010000000000000000" pitchFamily="2" charset="0"/>
              </a:rPr>
              <a:t>Sort</a:t>
            </a:r>
            <a:endParaRPr lang="es-MX" sz="7200" b="1" dirty="0">
              <a:solidFill>
                <a:schemeClr val="tx1"/>
              </a:solidFill>
              <a:latin typeface="+mj-lt"/>
              <a:ea typeface="ADLaM Display" panose="02010000000000000000" pitchFamily="2" charset="0"/>
              <a:cs typeface="ADLaM Display" panose="02010000000000000000" pitchFamily="2" charset="0"/>
            </a:endParaRPr>
          </a:p>
        </p:txBody>
      </p:sp>
      <p:sp>
        <p:nvSpPr>
          <p:cNvPr id="5" name="Rectángulo 4">
            <a:extLst>
              <a:ext uri="{FF2B5EF4-FFF2-40B4-BE49-F238E27FC236}">
                <a16:creationId xmlns:a16="http://schemas.microsoft.com/office/drawing/2014/main" id="{0AC74107-4213-070D-62C0-04B6A20D20CC}"/>
              </a:ext>
            </a:extLst>
          </p:cNvPr>
          <p:cNvSpPr/>
          <p:nvPr/>
        </p:nvSpPr>
        <p:spPr>
          <a:xfrm>
            <a:off x="912054" y="1553497"/>
            <a:ext cx="10367889" cy="47391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a:solidFill>
                  <a:schemeClr val="tx1"/>
                </a:solidFill>
                <a:ea typeface="ADLaM Display" panose="02010000000000000000" pitchFamily="2" charset="0"/>
                <a:cs typeface="ADLaM Display" panose="02010000000000000000" pitchFamily="2" charset="0"/>
              </a:rPr>
              <a:t>El algoritmo de </a:t>
            </a:r>
            <a:r>
              <a:rPr lang="es-MX" sz="2400" dirty="0" err="1">
                <a:solidFill>
                  <a:schemeClr val="tx1"/>
                </a:solidFill>
                <a:ea typeface="ADLaM Display" panose="02010000000000000000" pitchFamily="2" charset="0"/>
                <a:cs typeface="ADLaM Display" panose="02010000000000000000" pitchFamily="2" charset="0"/>
              </a:rPr>
              <a:t>Heap</a:t>
            </a:r>
            <a:r>
              <a:rPr lang="es-MX" sz="2400" dirty="0">
                <a:solidFill>
                  <a:schemeClr val="tx1"/>
                </a:solidFill>
                <a:ea typeface="ADLaM Display" panose="02010000000000000000" pitchFamily="2" charset="0"/>
                <a:cs typeface="ADLaM Display" panose="02010000000000000000" pitchFamily="2" charset="0"/>
              </a:rPr>
              <a:t> </a:t>
            </a:r>
            <a:r>
              <a:rPr lang="es-MX" sz="2400" dirty="0" err="1">
                <a:solidFill>
                  <a:schemeClr val="tx1"/>
                </a:solidFill>
                <a:ea typeface="ADLaM Display" panose="02010000000000000000" pitchFamily="2" charset="0"/>
                <a:cs typeface="ADLaM Display" panose="02010000000000000000" pitchFamily="2" charset="0"/>
              </a:rPr>
              <a:t>sort</a:t>
            </a:r>
            <a:r>
              <a:rPr lang="es-MX" sz="2400" dirty="0">
                <a:solidFill>
                  <a:schemeClr val="tx1"/>
                </a:solidFill>
                <a:ea typeface="ADLaM Display" panose="02010000000000000000" pitchFamily="2" charset="0"/>
                <a:cs typeface="ADLaM Display" panose="02010000000000000000" pitchFamily="2" charset="0"/>
              </a:rPr>
              <a:t> implementado en el sistema se utiliza para ordenar alfabéticamente los productos no asignados (</a:t>
            </a:r>
            <a:r>
              <a:rPr lang="es-MX" sz="2400" dirty="0" err="1">
                <a:solidFill>
                  <a:schemeClr val="tx1"/>
                </a:solidFill>
                <a:ea typeface="ADLaM Display" panose="02010000000000000000" pitchFamily="2" charset="0"/>
                <a:cs typeface="ADLaM Display" panose="02010000000000000000" pitchFamily="2" charset="0"/>
              </a:rPr>
              <a:t>no_seleccionados</a:t>
            </a:r>
            <a:r>
              <a:rPr lang="es-MX" sz="2400" dirty="0">
                <a:solidFill>
                  <a:schemeClr val="tx1"/>
                </a:solidFill>
                <a:ea typeface="ADLaM Display" panose="02010000000000000000" pitchFamily="2" charset="0"/>
                <a:cs typeface="ADLaM Display" panose="02010000000000000000" pitchFamily="2" charset="0"/>
              </a:rPr>
              <a:t>) según su nombre. La estructura base del algoritmo es un montículo mínimo.</a:t>
            </a:r>
          </a:p>
          <a:p>
            <a:pPr algn="just"/>
            <a:endParaRPr lang="es-MX" sz="2400" dirty="0">
              <a:solidFill>
                <a:schemeClr val="tx1"/>
              </a:solidFill>
              <a:ea typeface="ADLaM Display" panose="02010000000000000000" pitchFamily="2" charset="0"/>
              <a:cs typeface="ADLaM Display" panose="02010000000000000000" pitchFamily="2" charset="0"/>
            </a:endParaRPr>
          </a:p>
          <a:p>
            <a:pPr algn="just"/>
            <a:r>
              <a:rPr lang="es-MX" sz="2400" dirty="0">
                <a:solidFill>
                  <a:schemeClr val="tx1"/>
                </a:solidFill>
                <a:ea typeface="ADLaM Display" panose="02010000000000000000" pitchFamily="2" charset="0"/>
                <a:cs typeface="ADLaM Display" panose="02010000000000000000" pitchFamily="2" charset="0"/>
              </a:rPr>
              <a:t>El ordenamiento ocurre en dos fases:</a:t>
            </a:r>
          </a:p>
          <a:p>
            <a:pPr marL="342900" indent="-342900" algn="just">
              <a:buFont typeface="Arial" panose="020B0604020202020204" pitchFamily="34" charset="0"/>
              <a:buChar char="•"/>
            </a:pPr>
            <a:r>
              <a:rPr lang="es-MX" sz="2400" dirty="0">
                <a:solidFill>
                  <a:schemeClr val="tx1"/>
                </a:solidFill>
                <a:ea typeface="ADLaM Display" panose="02010000000000000000" pitchFamily="2" charset="0"/>
                <a:cs typeface="ADLaM Display" panose="02010000000000000000" pitchFamily="2" charset="0"/>
              </a:rPr>
              <a:t>Construcción del </a:t>
            </a:r>
            <a:r>
              <a:rPr lang="es-MX" sz="2400" dirty="0" err="1">
                <a:solidFill>
                  <a:schemeClr val="tx1"/>
                </a:solidFill>
                <a:ea typeface="ADLaM Display" panose="02010000000000000000" pitchFamily="2" charset="0"/>
                <a:cs typeface="ADLaM Display" panose="02010000000000000000" pitchFamily="2" charset="0"/>
              </a:rPr>
              <a:t>heap</a:t>
            </a:r>
            <a:r>
              <a:rPr lang="es-MX" sz="2400" dirty="0">
                <a:solidFill>
                  <a:schemeClr val="tx1"/>
                </a:solidFill>
                <a:ea typeface="ADLaM Display" panose="02010000000000000000" pitchFamily="2" charset="0"/>
                <a:cs typeface="ADLaM Display" panose="02010000000000000000" pitchFamily="2" charset="0"/>
              </a:rPr>
              <a:t>: Cada producto se inserta en el </a:t>
            </a:r>
            <a:r>
              <a:rPr lang="es-MX" sz="2400" dirty="0" err="1">
                <a:solidFill>
                  <a:schemeClr val="tx1"/>
                </a:solidFill>
                <a:ea typeface="ADLaM Display" panose="02010000000000000000" pitchFamily="2" charset="0"/>
                <a:cs typeface="ADLaM Display" panose="02010000000000000000" pitchFamily="2" charset="0"/>
              </a:rPr>
              <a:t>heap</a:t>
            </a:r>
            <a:r>
              <a:rPr lang="es-MX" sz="2400" dirty="0">
                <a:solidFill>
                  <a:schemeClr val="tx1"/>
                </a:solidFill>
                <a:ea typeface="ADLaM Display" panose="02010000000000000000" pitchFamily="2" charset="0"/>
                <a:cs typeface="ADLaM Display" panose="02010000000000000000" pitchFamily="2" charset="0"/>
              </a:rPr>
              <a:t> con una operación </a:t>
            </a:r>
            <a:r>
              <a:rPr lang="es-MX" sz="2400" dirty="0" err="1">
                <a:solidFill>
                  <a:schemeClr val="tx1"/>
                </a:solidFill>
                <a:ea typeface="ADLaM Display" panose="02010000000000000000" pitchFamily="2" charset="0"/>
                <a:cs typeface="ADLaM Display" panose="02010000000000000000" pitchFamily="2" charset="0"/>
              </a:rPr>
              <a:t>push_heap</a:t>
            </a:r>
            <a:r>
              <a:rPr lang="es-MX" sz="2400" dirty="0">
                <a:solidFill>
                  <a:schemeClr val="tx1"/>
                </a:solidFill>
                <a:ea typeface="ADLaM Display" panose="02010000000000000000" pitchFamily="2" charset="0"/>
                <a:cs typeface="ADLaM Display" panose="02010000000000000000" pitchFamily="2" charset="0"/>
              </a:rPr>
              <a:t>, que reorganiza los elementos para mantener la propiedad de orden (nombre menor en la raíz). Esta inserción tiene complejidad </a:t>
            </a:r>
            <a:r>
              <a:rPr lang="es-MX" sz="2400" b="1" dirty="0">
                <a:solidFill>
                  <a:schemeClr val="tx1"/>
                </a:solidFill>
                <a:ea typeface="ADLaM Display" panose="02010000000000000000" pitchFamily="2" charset="0"/>
                <a:cs typeface="ADLaM Display" panose="02010000000000000000" pitchFamily="2" charset="0"/>
              </a:rPr>
              <a:t>O(log n).</a:t>
            </a:r>
          </a:p>
          <a:p>
            <a:pPr marL="342900" indent="-342900" algn="just">
              <a:buFont typeface="Arial" panose="020B0604020202020204" pitchFamily="34" charset="0"/>
              <a:buChar char="•"/>
            </a:pPr>
            <a:r>
              <a:rPr lang="es-MX" sz="2400" dirty="0">
                <a:solidFill>
                  <a:schemeClr val="tx1"/>
                </a:solidFill>
                <a:ea typeface="ADLaM Display" panose="02010000000000000000" pitchFamily="2" charset="0"/>
                <a:cs typeface="ADLaM Display" panose="02010000000000000000" pitchFamily="2" charset="0"/>
              </a:rPr>
              <a:t>Extracción ordenada: Se extraen los productos uno a uno con </a:t>
            </a:r>
            <a:r>
              <a:rPr lang="es-MX" sz="2400" dirty="0" err="1">
                <a:solidFill>
                  <a:schemeClr val="tx1"/>
                </a:solidFill>
                <a:ea typeface="ADLaM Display" panose="02010000000000000000" pitchFamily="2" charset="0"/>
                <a:cs typeface="ADLaM Display" panose="02010000000000000000" pitchFamily="2" charset="0"/>
              </a:rPr>
              <a:t>pop_heap</a:t>
            </a:r>
            <a:r>
              <a:rPr lang="es-MX" sz="2400" dirty="0">
                <a:solidFill>
                  <a:schemeClr val="tx1"/>
                </a:solidFill>
                <a:ea typeface="ADLaM Display" panose="02010000000000000000" pitchFamily="2" charset="0"/>
                <a:cs typeface="ADLaM Display" panose="02010000000000000000" pitchFamily="2" charset="0"/>
              </a:rPr>
              <a:t>, obteniendo en cada iteración el producto con el nombre lexicográficamente menor. Esta extracción también toma </a:t>
            </a:r>
            <a:r>
              <a:rPr lang="es-MX" sz="2400" b="1" dirty="0">
                <a:solidFill>
                  <a:schemeClr val="tx1"/>
                </a:solidFill>
                <a:ea typeface="ADLaM Display" panose="02010000000000000000" pitchFamily="2" charset="0"/>
                <a:cs typeface="ADLaM Display" panose="02010000000000000000" pitchFamily="2" charset="0"/>
              </a:rPr>
              <a:t>O(log n).</a:t>
            </a:r>
          </a:p>
          <a:p>
            <a:pPr algn="just"/>
            <a:endParaRPr lang="es-419" sz="2400" dirty="0">
              <a:solidFill>
                <a:schemeClr val="tx1"/>
              </a:solidFill>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0761437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C7E29-9808-8F12-04AD-D530B2588496}"/>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223B209E-E8E3-C85F-DB5C-EC06A644D320}"/>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67A2A3D9-8D06-87B4-7367-AC26B5239DF6}"/>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B37F012F-1EAF-75D5-0984-846A92099170}"/>
              </a:ext>
            </a:extLst>
          </p:cNvPr>
          <p:cNvSpPr/>
          <p:nvPr/>
        </p:nvSpPr>
        <p:spPr>
          <a:xfrm>
            <a:off x="0" y="-4873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err="1">
                <a:solidFill>
                  <a:schemeClr val="bg2"/>
                </a:solidFill>
                <a:latin typeface="+mj-lt"/>
                <a:ea typeface="ADLaM Display" panose="02010000000000000000" pitchFamily="2" charset="0"/>
                <a:cs typeface="ADLaM Display" panose="02010000000000000000" pitchFamily="2" charset="0"/>
              </a:rPr>
              <a:t>Merge</a:t>
            </a:r>
            <a:r>
              <a:rPr lang="es-MX" sz="7200" b="1" dirty="0">
                <a:solidFill>
                  <a:schemeClr val="bg2"/>
                </a:solidFill>
                <a:latin typeface="+mj-lt"/>
                <a:ea typeface="ADLaM Display" panose="02010000000000000000" pitchFamily="2" charset="0"/>
                <a:cs typeface="ADLaM Display" panose="02010000000000000000" pitchFamily="2" charset="0"/>
              </a:rPr>
              <a:t> </a:t>
            </a:r>
            <a:r>
              <a:rPr lang="es-MX" sz="7200" b="1" dirty="0" err="1">
                <a:solidFill>
                  <a:schemeClr val="bg2"/>
                </a:solidFill>
                <a:latin typeface="+mj-lt"/>
                <a:ea typeface="ADLaM Display" panose="02010000000000000000" pitchFamily="2" charset="0"/>
                <a:cs typeface="ADLaM Display" panose="02010000000000000000" pitchFamily="2" charset="0"/>
              </a:rPr>
              <a:t>Sort</a:t>
            </a:r>
            <a:endParaRPr lang="es-MX" sz="7200" b="1" dirty="0">
              <a:solidFill>
                <a:schemeClr val="bg2"/>
              </a:solidFill>
              <a:latin typeface="+mj-lt"/>
              <a:ea typeface="ADLaM Display" panose="02010000000000000000" pitchFamily="2" charset="0"/>
              <a:cs typeface="ADLaM Display" panose="02010000000000000000" pitchFamily="2" charset="0"/>
            </a:endParaRPr>
          </a:p>
        </p:txBody>
      </p:sp>
      <p:pic>
        <p:nvPicPr>
          <p:cNvPr id="5" name="Imagen 4">
            <a:extLst>
              <a:ext uri="{FF2B5EF4-FFF2-40B4-BE49-F238E27FC236}">
                <a16:creationId xmlns:a16="http://schemas.microsoft.com/office/drawing/2014/main" id="{75E9F98D-66B2-68C4-1E2D-2F2556338352}"/>
              </a:ext>
            </a:extLst>
          </p:cNvPr>
          <p:cNvPicPr>
            <a:picLocks noChangeAspect="1"/>
          </p:cNvPicPr>
          <p:nvPr/>
        </p:nvPicPr>
        <p:blipFill>
          <a:blip r:embed="rId2"/>
          <a:stretch>
            <a:fillRect/>
          </a:stretch>
        </p:blipFill>
        <p:spPr>
          <a:xfrm>
            <a:off x="2799203" y="1106221"/>
            <a:ext cx="6593594" cy="55522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401005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5ADE5-585E-4B5B-4712-8ADD46EB87D7}"/>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E75F4168-44C0-9096-BAF9-6B8A42637619}"/>
              </a:ext>
            </a:extLst>
          </p:cNvPr>
          <p:cNvSpPr/>
          <p:nvPr/>
        </p:nvSpPr>
        <p:spPr>
          <a:xfrm>
            <a:off x="0" y="0"/>
            <a:ext cx="12192000" cy="706198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 name="Rectángulo 3">
            <a:extLst>
              <a:ext uri="{FF2B5EF4-FFF2-40B4-BE49-F238E27FC236}">
                <a16:creationId xmlns:a16="http://schemas.microsoft.com/office/drawing/2014/main" id="{DB21F97B-BAC4-0436-5416-6C65C50266DC}"/>
              </a:ext>
            </a:extLst>
          </p:cNvPr>
          <p:cNvSpPr/>
          <p:nvPr/>
        </p:nvSpPr>
        <p:spPr>
          <a:xfrm>
            <a:off x="-1" y="-786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err="1">
                <a:solidFill>
                  <a:schemeClr val="tx1"/>
                </a:solidFill>
                <a:latin typeface="+mj-lt"/>
                <a:ea typeface="ADLaM Display" panose="02010000000000000000" pitchFamily="2" charset="0"/>
                <a:cs typeface="ADLaM Display" panose="02010000000000000000" pitchFamily="2" charset="0"/>
              </a:rPr>
              <a:t>Merge</a:t>
            </a:r>
            <a:r>
              <a:rPr lang="es-MX" sz="7200" b="1" dirty="0">
                <a:solidFill>
                  <a:schemeClr val="tx1"/>
                </a:solidFill>
                <a:latin typeface="+mj-lt"/>
                <a:ea typeface="ADLaM Display" panose="02010000000000000000" pitchFamily="2" charset="0"/>
                <a:cs typeface="ADLaM Display" panose="02010000000000000000" pitchFamily="2" charset="0"/>
              </a:rPr>
              <a:t> </a:t>
            </a:r>
            <a:r>
              <a:rPr lang="es-MX" sz="7200" b="1" dirty="0" err="1">
                <a:solidFill>
                  <a:schemeClr val="tx1"/>
                </a:solidFill>
                <a:latin typeface="+mj-lt"/>
                <a:ea typeface="ADLaM Display" panose="02010000000000000000" pitchFamily="2" charset="0"/>
                <a:cs typeface="ADLaM Display" panose="02010000000000000000" pitchFamily="2" charset="0"/>
              </a:rPr>
              <a:t>Sort</a:t>
            </a:r>
            <a:endParaRPr lang="es-MX" sz="7200" b="1" dirty="0">
              <a:solidFill>
                <a:schemeClr val="tx1"/>
              </a:solidFill>
              <a:latin typeface="+mj-lt"/>
              <a:ea typeface="ADLaM Display" panose="02010000000000000000" pitchFamily="2" charset="0"/>
              <a:cs typeface="ADLaM Display" panose="02010000000000000000" pitchFamily="2" charset="0"/>
            </a:endParaRPr>
          </a:p>
        </p:txBody>
      </p:sp>
      <p:pic>
        <p:nvPicPr>
          <p:cNvPr id="8" name="Imagen 7" descr="Texto, Carta&#10;&#10;El contenido generado por IA puede ser incorrecto.">
            <a:extLst>
              <a:ext uri="{FF2B5EF4-FFF2-40B4-BE49-F238E27FC236}">
                <a16:creationId xmlns:a16="http://schemas.microsoft.com/office/drawing/2014/main" id="{7650079E-410D-47DE-382C-E870A3B1AA50}"/>
              </a:ext>
            </a:extLst>
          </p:cNvPr>
          <p:cNvPicPr>
            <a:picLocks noChangeAspect="1"/>
          </p:cNvPicPr>
          <p:nvPr/>
        </p:nvPicPr>
        <p:blipFill>
          <a:blip r:embed="rId2"/>
          <a:stretch>
            <a:fillRect/>
          </a:stretch>
        </p:blipFill>
        <p:spPr>
          <a:xfrm>
            <a:off x="825796" y="1729448"/>
            <a:ext cx="2232036" cy="3900000"/>
          </a:xfrm>
          <a:prstGeom prst="rect">
            <a:avLst/>
          </a:prstGeom>
          <a:ln>
            <a:noFill/>
          </a:ln>
          <a:effectLst>
            <a:outerShdw blurRad="292100" dist="139700" dir="2700000" algn="tl" rotWithShape="0">
              <a:srgbClr val="333333">
                <a:alpha val="65000"/>
              </a:srgbClr>
            </a:outerShdw>
          </a:effectLst>
        </p:spPr>
      </p:pic>
      <p:pic>
        <p:nvPicPr>
          <p:cNvPr id="9" name="Imagen 8" descr="Imagen que contiene Texto&#10;&#10;El contenido generado por IA puede ser incorrecto.">
            <a:extLst>
              <a:ext uri="{FF2B5EF4-FFF2-40B4-BE49-F238E27FC236}">
                <a16:creationId xmlns:a16="http://schemas.microsoft.com/office/drawing/2014/main" id="{163F2170-7C24-491A-CE94-18DFF3226DD7}"/>
              </a:ext>
            </a:extLst>
          </p:cNvPr>
          <p:cNvPicPr>
            <a:picLocks noChangeAspect="1"/>
          </p:cNvPicPr>
          <p:nvPr/>
        </p:nvPicPr>
        <p:blipFill>
          <a:blip r:embed="rId3"/>
          <a:stretch>
            <a:fillRect/>
          </a:stretch>
        </p:blipFill>
        <p:spPr>
          <a:xfrm>
            <a:off x="1076944" y="5803742"/>
            <a:ext cx="1729740" cy="361315"/>
          </a:xfrm>
          <a:prstGeom prst="rect">
            <a:avLst/>
          </a:prstGeom>
          <a:ln>
            <a:noFill/>
          </a:ln>
          <a:effectLst>
            <a:outerShdw blurRad="292100" dist="139700" dir="2700000" algn="tl" rotWithShape="0">
              <a:srgbClr val="333333">
                <a:alpha val="65000"/>
              </a:srgbClr>
            </a:outerShdw>
          </a:effectLst>
        </p:spPr>
      </p:pic>
      <p:sp>
        <p:nvSpPr>
          <p:cNvPr id="10" name="Rectángulo 9">
            <a:extLst>
              <a:ext uri="{FF2B5EF4-FFF2-40B4-BE49-F238E27FC236}">
                <a16:creationId xmlns:a16="http://schemas.microsoft.com/office/drawing/2014/main" id="{C062F376-F6DA-F313-06BB-90201A57F190}"/>
              </a:ext>
            </a:extLst>
          </p:cNvPr>
          <p:cNvSpPr/>
          <p:nvPr/>
        </p:nvSpPr>
        <p:spPr>
          <a:xfrm>
            <a:off x="3215148" y="1553497"/>
            <a:ext cx="8318091" cy="5181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s-MX" sz="2400" dirty="0">
                <a:solidFill>
                  <a:schemeClr val="tx1"/>
                </a:solidFill>
                <a:ea typeface="ADLaM Display" panose="02010000000000000000" pitchFamily="2" charset="0"/>
                <a:cs typeface="ADLaM Display" panose="02010000000000000000" pitchFamily="2" charset="0"/>
              </a:rPr>
              <a:t>Dividir: El arreglo se divide recursivamente en dos mitades hasta que cada </a:t>
            </a:r>
            <a:r>
              <a:rPr lang="es-MX" sz="2400" dirty="0" err="1">
                <a:solidFill>
                  <a:schemeClr val="tx1"/>
                </a:solidFill>
                <a:ea typeface="ADLaM Display" panose="02010000000000000000" pitchFamily="2" charset="0"/>
                <a:cs typeface="ADLaM Display" panose="02010000000000000000" pitchFamily="2" charset="0"/>
              </a:rPr>
              <a:t>subarreglo</a:t>
            </a:r>
            <a:r>
              <a:rPr lang="es-MX" sz="2400" dirty="0">
                <a:solidFill>
                  <a:schemeClr val="tx1"/>
                </a:solidFill>
                <a:ea typeface="ADLaM Display" panose="02010000000000000000" pitchFamily="2" charset="0"/>
                <a:cs typeface="ADLaM Display" panose="02010000000000000000" pitchFamily="2" charset="0"/>
              </a:rPr>
              <a:t> contiene solo un elemento (o está vacío).</a:t>
            </a:r>
          </a:p>
          <a:p>
            <a:pPr marL="342900" indent="-342900" algn="just">
              <a:buFont typeface="Arial" panose="020B0604020202020204" pitchFamily="34" charset="0"/>
              <a:buChar char="•"/>
            </a:pPr>
            <a:r>
              <a:rPr lang="es-MX" sz="2400" dirty="0">
                <a:solidFill>
                  <a:schemeClr val="tx1"/>
                </a:solidFill>
                <a:ea typeface="ADLaM Display" panose="02010000000000000000" pitchFamily="2" charset="0"/>
                <a:cs typeface="ADLaM Display" panose="02010000000000000000" pitchFamily="2" charset="0"/>
              </a:rPr>
              <a:t>Ordenar: Los </a:t>
            </a:r>
            <a:r>
              <a:rPr lang="es-MX" sz="2400" dirty="0" err="1">
                <a:solidFill>
                  <a:schemeClr val="tx1"/>
                </a:solidFill>
                <a:ea typeface="ADLaM Display" panose="02010000000000000000" pitchFamily="2" charset="0"/>
                <a:cs typeface="ADLaM Display" panose="02010000000000000000" pitchFamily="2" charset="0"/>
              </a:rPr>
              <a:t>subarreglos</a:t>
            </a:r>
            <a:r>
              <a:rPr lang="es-MX" sz="2400" dirty="0">
                <a:solidFill>
                  <a:schemeClr val="tx1"/>
                </a:solidFill>
                <a:ea typeface="ADLaM Display" panose="02010000000000000000" pitchFamily="2" charset="0"/>
                <a:cs typeface="ADLaM Display" panose="02010000000000000000" pitchFamily="2" charset="0"/>
              </a:rPr>
              <a:t> individuales, que ya están ordenados por definición, se van combinando de dos en dos.</a:t>
            </a:r>
          </a:p>
          <a:p>
            <a:pPr marL="342900" indent="-342900" algn="just">
              <a:buFont typeface="Arial" panose="020B0604020202020204" pitchFamily="34" charset="0"/>
              <a:buChar char="•"/>
            </a:pPr>
            <a:r>
              <a:rPr lang="es-MX" sz="2400" dirty="0">
                <a:solidFill>
                  <a:schemeClr val="tx1"/>
                </a:solidFill>
                <a:ea typeface="ADLaM Display" panose="02010000000000000000" pitchFamily="2" charset="0"/>
                <a:cs typeface="ADLaM Display" panose="02010000000000000000" pitchFamily="2" charset="0"/>
              </a:rPr>
              <a:t>Mezclar (</a:t>
            </a:r>
            <a:r>
              <a:rPr lang="es-MX" sz="2400" dirty="0" err="1">
                <a:solidFill>
                  <a:schemeClr val="tx1"/>
                </a:solidFill>
                <a:ea typeface="ADLaM Display" panose="02010000000000000000" pitchFamily="2" charset="0"/>
                <a:cs typeface="ADLaM Display" panose="02010000000000000000" pitchFamily="2" charset="0"/>
              </a:rPr>
              <a:t>Merge</a:t>
            </a:r>
            <a:r>
              <a:rPr lang="es-MX" sz="2400" dirty="0">
                <a:solidFill>
                  <a:schemeClr val="tx1"/>
                </a:solidFill>
                <a:ea typeface="ADLaM Display" panose="02010000000000000000" pitchFamily="2" charset="0"/>
                <a:cs typeface="ADLaM Display" panose="02010000000000000000" pitchFamily="2" charset="0"/>
              </a:rPr>
              <a:t>): En cada paso, se mezclan dos </a:t>
            </a:r>
            <a:r>
              <a:rPr lang="es-MX" sz="2400" dirty="0" err="1">
                <a:solidFill>
                  <a:schemeClr val="tx1"/>
                </a:solidFill>
                <a:ea typeface="ADLaM Display" panose="02010000000000000000" pitchFamily="2" charset="0"/>
                <a:cs typeface="ADLaM Display" panose="02010000000000000000" pitchFamily="2" charset="0"/>
              </a:rPr>
              <a:t>subarreglos</a:t>
            </a:r>
            <a:r>
              <a:rPr lang="es-MX" sz="2400" dirty="0">
                <a:solidFill>
                  <a:schemeClr val="tx1"/>
                </a:solidFill>
                <a:ea typeface="ADLaM Display" panose="02010000000000000000" pitchFamily="2" charset="0"/>
                <a:cs typeface="ADLaM Display" panose="02010000000000000000" pitchFamily="2" charset="0"/>
              </a:rPr>
              <a:t> ordenados en uno solo.</a:t>
            </a:r>
          </a:p>
          <a:p>
            <a:pPr algn="just"/>
            <a:endParaRPr lang="pt-BR" sz="2400" dirty="0">
              <a:solidFill>
                <a:schemeClr val="tx1"/>
              </a:solidFill>
              <a:ea typeface="ADLaM Display" panose="02010000000000000000" pitchFamily="2" charset="0"/>
              <a:cs typeface="ADLaM Display" panose="02010000000000000000" pitchFamily="2" charset="0"/>
            </a:endParaRPr>
          </a:p>
          <a:p>
            <a:pPr algn="just"/>
            <a:r>
              <a:rPr lang="pt-BR" sz="2400" dirty="0">
                <a:solidFill>
                  <a:schemeClr val="tx1"/>
                </a:solidFill>
                <a:ea typeface="ADLaM Display" panose="02010000000000000000" pitchFamily="2" charset="0"/>
                <a:cs typeface="ADLaM Display" panose="02010000000000000000" pitchFamily="2" charset="0"/>
              </a:rPr>
              <a:t>El </a:t>
            </a:r>
            <a:r>
              <a:rPr lang="pt-BR" sz="2400" dirty="0" err="1">
                <a:solidFill>
                  <a:schemeClr val="tx1"/>
                </a:solidFill>
                <a:ea typeface="ADLaM Display" panose="02010000000000000000" pitchFamily="2" charset="0"/>
                <a:cs typeface="ADLaM Display" panose="02010000000000000000" pitchFamily="2" charset="0"/>
              </a:rPr>
              <a:t>proceso</a:t>
            </a:r>
            <a:r>
              <a:rPr lang="pt-BR" sz="2400" dirty="0">
                <a:solidFill>
                  <a:schemeClr val="tx1"/>
                </a:solidFill>
                <a:ea typeface="ADLaM Display" panose="02010000000000000000" pitchFamily="2" charset="0"/>
                <a:cs typeface="ADLaM Display" panose="02010000000000000000" pitchFamily="2" charset="0"/>
              </a:rPr>
              <a:t> termina </a:t>
            </a:r>
            <a:r>
              <a:rPr lang="pt-BR" sz="2400" dirty="0" err="1">
                <a:solidFill>
                  <a:schemeClr val="tx1"/>
                </a:solidFill>
                <a:ea typeface="ADLaM Display" panose="02010000000000000000" pitchFamily="2" charset="0"/>
                <a:cs typeface="ADLaM Display" panose="02010000000000000000" pitchFamily="2" charset="0"/>
              </a:rPr>
              <a:t>cuando</a:t>
            </a:r>
            <a:r>
              <a:rPr lang="pt-BR" sz="2400" dirty="0">
                <a:solidFill>
                  <a:schemeClr val="tx1"/>
                </a:solidFill>
                <a:ea typeface="ADLaM Display" panose="02010000000000000000" pitchFamily="2" charset="0"/>
                <a:cs typeface="ADLaM Display" panose="02010000000000000000" pitchFamily="2" charset="0"/>
              </a:rPr>
              <a:t> n/2^k = 1 y k = log2 n:</a:t>
            </a:r>
          </a:p>
          <a:p>
            <a:pPr algn="just"/>
            <a:r>
              <a:rPr lang="pt-BR" sz="2400" dirty="0">
                <a:solidFill>
                  <a:schemeClr val="tx1"/>
                </a:solidFill>
                <a:ea typeface="ADLaM Display" panose="02010000000000000000" pitchFamily="2" charset="0"/>
                <a:cs typeface="ADLaM Display" panose="02010000000000000000" pitchFamily="2" charset="0"/>
              </a:rPr>
              <a:t>T(n) = </a:t>
            </a:r>
            <a:r>
              <a:rPr lang="pt-BR" sz="2400" dirty="0" err="1">
                <a:solidFill>
                  <a:schemeClr val="tx1"/>
                </a:solidFill>
                <a:ea typeface="ADLaM Display" panose="02010000000000000000" pitchFamily="2" charset="0"/>
                <a:cs typeface="ADLaM Display" panose="02010000000000000000" pitchFamily="2" charset="0"/>
              </a:rPr>
              <a:t>nT</a:t>
            </a:r>
            <a:r>
              <a:rPr lang="pt-BR" sz="2400" dirty="0">
                <a:solidFill>
                  <a:schemeClr val="tx1"/>
                </a:solidFill>
                <a:ea typeface="ADLaM Display" panose="02010000000000000000" pitchFamily="2" charset="0"/>
                <a:cs typeface="ADLaM Display" panose="02010000000000000000" pitchFamily="2" charset="0"/>
              </a:rPr>
              <a:t>(1) + </a:t>
            </a:r>
            <a:r>
              <a:rPr lang="pt-BR" sz="2400" dirty="0" err="1">
                <a:solidFill>
                  <a:schemeClr val="tx1"/>
                </a:solidFill>
                <a:ea typeface="ADLaM Display" panose="02010000000000000000" pitchFamily="2" charset="0"/>
                <a:cs typeface="ADLaM Display" panose="02010000000000000000" pitchFamily="2" charset="0"/>
              </a:rPr>
              <a:t>cn</a:t>
            </a:r>
            <a:r>
              <a:rPr lang="pt-BR" sz="2400" dirty="0">
                <a:solidFill>
                  <a:schemeClr val="tx1"/>
                </a:solidFill>
                <a:ea typeface="ADLaM Display" panose="02010000000000000000" pitchFamily="2" charset="0"/>
                <a:cs typeface="ADLaM Display" panose="02010000000000000000" pitchFamily="2" charset="0"/>
              </a:rPr>
              <a:t> log2 n</a:t>
            </a:r>
          </a:p>
          <a:p>
            <a:pPr algn="just"/>
            <a:r>
              <a:rPr lang="pt-BR" sz="2400" dirty="0">
                <a:solidFill>
                  <a:schemeClr val="tx1"/>
                </a:solidFill>
                <a:ea typeface="ADLaM Display" panose="02010000000000000000" pitchFamily="2" charset="0"/>
                <a:cs typeface="ADLaM Display" panose="02010000000000000000" pitchFamily="2" charset="0"/>
              </a:rPr>
              <a:t>T(n) = Θ(n log n)</a:t>
            </a:r>
          </a:p>
          <a:p>
            <a:pPr algn="just"/>
            <a:endParaRPr lang="es-419" sz="2400" dirty="0">
              <a:solidFill>
                <a:schemeClr val="tx1"/>
              </a:solidFill>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08821024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CCEF6-D6B1-995E-9A0D-26809C348991}"/>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02570F15-1308-20D6-2DC5-5051CC8D47D5}"/>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5F93A2CA-1924-FE76-50A6-0FC938966148}"/>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BC5DC6F9-29D8-3B1E-E497-70F2FE1456F3}"/>
              </a:ext>
            </a:extLst>
          </p:cNvPr>
          <p:cNvSpPr/>
          <p:nvPr/>
        </p:nvSpPr>
        <p:spPr>
          <a:xfrm>
            <a:off x="0" y="-4873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err="1">
                <a:solidFill>
                  <a:schemeClr val="bg2"/>
                </a:solidFill>
                <a:latin typeface="+mj-lt"/>
                <a:ea typeface="ADLaM Display" panose="02010000000000000000" pitchFamily="2" charset="0"/>
                <a:cs typeface="ADLaM Display" panose="02010000000000000000" pitchFamily="2" charset="0"/>
              </a:rPr>
              <a:t>Counting</a:t>
            </a:r>
            <a:r>
              <a:rPr lang="es-MX" sz="7200" b="1" dirty="0">
                <a:solidFill>
                  <a:schemeClr val="bg2"/>
                </a:solidFill>
                <a:latin typeface="+mj-lt"/>
                <a:ea typeface="ADLaM Display" panose="02010000000000000000" pitchFamily="2" charset="0"/>
                <a:cs typeface="ADLaM Display" panose="02010000000000000000" pitchFamily="2" charset="0"/>
              </a:rPr>
              <a:t> </a:t>
            </a:r>
            <a:r>
              <a:rPr lang="es-MX" sz="7200" b="1" dirty="0" err="1">
                <a:solidFill>
                  <a:schemeClr val="bg2"/>
                </a:solidFill>
                <a:latin typeface="+mj-lt"/>
                <a:ea typeface="ADLaM Display" panose="02010000000000000000" pitchFamily="2" charset="0"/>
                <a:cs typeface="ADLaM Display" panose="02010000000000000000" pitchFamily="2" charset="0"/>
              </a:rPr>
              <a:t>Sort</a:t>
            </a:r>
            <a:r>
              <a:rPr lang="es-MX" sz="7200" b="1" dirty="0">
                <a:solidFill>
                  <a:schemeClr val="bg2"/>
                </a:solidFill>
                <a:latin typeface="+mj-lt"/>
                <a:ea typeface="ADLaM Display" panose="02010000000000000000" pitchFamily="2" charset="0"/>
                <a:cs typeface="ADLaM Display" panose="02010000000000000000" pitchFamily="2" charset="0"/>
              </a:rPr>
              <a:t> </a:t>
            </a:r>
          </a:p>
        </p:txBody>
      </p:sp>
      <p:pic>
        <p:nvPicPr>
          <p:cNvPr id="4" name="Imagen 3" descr="Texto&#10;&#10;El contenido generado por IA puede ser incorrecto.">
            <a:extLst>
              <a:ext uri="{FF2B5EF4-FFF2-40B4-BE49-F238E27FC236}">
                <a16:creationId xmlns:a16="http://schemas.microsoft.com/office/drawing/2014/main" id="{AE0FB648-F2B3-A1FC-6C00-0B9651040D59}"/>
              </a:ext>
            </a:extLst>
          </p:cNvPr>
          <p:cNvPicPr>
            <a:picLocks noChangeAspect="1"/>
          </p:cNvPicPr>
          <p:nvPr/>
        </p:nvPicPr>
        <p:blipFill>
          <a:blip r:embed="rId2"/>
          <a:stretch>
            <a:fillRect/>
          </a:stretch>
        </p:blipFill>
        <p:spPr>
          <a:xfrm>
            <a:off x="2728759" y="921704"/>
            <a:ext cx="6734482" cy="5643391"/>
          </a:xfrm>
          <a:prstGeom prst="rect">
            <a:avLst/>
          </a:prstGeom>
        </p:spPr>
      </p:pic>
    </p:spTree>
    <p:extLst>
      <p:ext uri="{BB962C8B-B14F-4D97-AF65-F5344CB8AC3E}">
        <p14:creationId xmlns:p14="http://schemas.microsoft.com/office/powerpoint/2010/main" val="318499736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7CB15-E504-0E41-70B4-889636E5307E}"/>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698EDBAF-D30D-6FE7-A99E-A378420024F2}"/>
              </a:ext>
            </a:extLst>
          </p:cNvPr>
          <p:cNvSpPr/>
          <p:nvPr/>
        </p:nvSpPr>
        <p:spPr>
          <a:xfrm>
            <a:off x="0" y="0"/>
            <a:ext cx="12192000" cy="706198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 name="Rectángulo 3">
            <a:extLst>
              <a:ext uri="{FF2B5EF4-FFF2-40B4-BE49-F238E27FC236}">
                <a16:creationId xmlns:a16="http://schemas.microsoft.com/office/drawing/2014/main" id="{21865D45-A40D-73AB-A0A6-C46A1DF64612}"/>
              </a:ext>
            </a:extLst>
          </p:cNvPr>
          <p:cNvSpPr/>
          <p:nvPr/>
        </p:nvSpPr>
        <p:spPr>
          <a:xfrm>
            <a:off x="-1" y="-786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err="1">
                <a:solidFill>
                  <a:schemeClr val="tx1"/>
                </a:solidFill>
                <a:latin typeface="+mj-lt"/>
                <a:ea typeface="ADLaM Display" panose="02010000000000000000" pitchFamily="2" charset="0"/>
                <a:cs typeface="ADLaM Display" panose="02010000000000000000" pitchFamily="2" charset="0"/>
              </a:rPr>
              <a:t>Counting</a:t>
            </a:r>
            <a:r>
              <a:rPr lang="es-MX" sz="7200" b="1" dirty="0">
                <a:solidFill>
                  <a:schemeClr val="tx1"/>
                </a:solidFill>
                <a:latin typeface="+mj-lt"/>
                <a:ea typeface="ADLaM Display" panose="02010000000000000000" pitchFamily="2" charset="0"/>
                <a:cs typeface="ADLaM Display" panose="02010000000000000000" pitchFamily="2" charset="0"/>
              </a:rPr>
              <a:t> </a:t>
            </a:r>
            <a:r>
              <a:rPr lang="es-MX" sz="7200" b="1" dirty="0" err="1">
                <a:solidFill>
                  <a:schemeClr val="tx1"/>
                </a:solidFill>
                <a:latin typeface="+mj-lt"/>
                <a:ea typeface="ADLaM Display" panose="02010000000000000000" pitchFamily="2" charset="0"/>
                <a:cs typeface="ADLaM Display" panose="02010000000000000000" pitchFamily="2" charset="0"/>
              </a:rPr>
              <a:t>Sort</a:t>
            </a:r>
            <a:r>
              <a:rPr lang="es-MX" sz="7200" b="1" dirty="0">
                <a:solidFill>
                  <a:schemeClr val="tx1"/>
                </a:solidFill>
                <a:latin typeface="+mj-lt"/>
                <a:ea typeface="ADLaM Display" panose="02010000000000000000" pitchFamily="2" charset="0"/>
                <a:cs typeface="ADLaM Display" panose="02010000000000000000" pitchFamily="2" charset="0"/>
              </a:rPr>
              <a:t> </a:t>
            </a:r>
          </a:p>
        </p:txBody>
      </p:sp>
      <p:sp>
        <p:nvSpPr>
          <p:cNvPr id="10" name="Rectángulo 9">
            <a:extLst>
              <a:ext uri="{FF2B5EF4-FFF2-40B4-BE49-F238E27FC236}">
                <a16:creationId xmlns:a16="http://schemas.microsoft.com/office/drawing/2014/main" id="{0CD7C264-24C1-44EB-53BB-55A197C66849}"/>
              </a:ext>
            </a:extLst>
          </p:cNvPr>
          <p:cNvSpPr/>
          <p:nvPr/>
        </p:nvSpPr>
        <p:spPr>
          <a:xfrm>
            <a:off x="98323" y="1553497"/>
            <a:ext cx="11975689" cy="18755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a:solidFill>
                  <a:schemeClr val="tx1"/>
                </a:solidFill>
                <a:ea typeface="ADLaM Display" panose="02010000000000000000" pitchFamily="2" charset="0"/>
                <a:cs typeface="ADLaM Display" panose="02010000000000000000" pitchFamily="2" charset="0"/>
              </a:rPr>
              <a:t>Esta implementación, utilizo el algoritmo </a:t>
            </a:r>
            <a:r>
              <a:rPr lang="es-MX" sz="2400" dirty="0" err="1">
                <a:solidFill>
                  <a:schemeClr val="tx1"/>
                </a:solidFill>
                <a:ea typeface="ADLaM Display" panose="02010000000000000000" pitchFamily="2" charset="0"/>
                <a:cs typeface="ADLaM Display" panose="02010000000000000000" pitchFamily="2" charset="0"/>
              </a:rPr>
              <a:t>Counting</a:t>
            </a:r>
            <a:r>
              <a:rPr lang="es-MX" sz="2400" dirty="0">
                <a:solidFill>
                  <a:schemeClr val="tx1"/>
                </a:solidFill>
                <a:ea typeface="ADLaM Display" panose="02010000000000000000" pitchFamily="2" charset="0"/>
                <a:cs typeface="ADLaM Display" panose="02010000000000000000" pitchFamily="2" charset="0"/>
              </a:rPr>
              <a:t> </a:t>
            </a:r>
            <a:r>
              <a:rPr lang="es-MX" sz="2400" dirty="0" err="1">
                <a:solidFill>
                  <a:schemeClr val="tx1"/>
                </a:solidFill>
                <a:ea typeface="ADLaM Display" panose="02010000000000000000" pitchFamily="2" charset="0"/>
                <a:cs typeface="ADLaM Display" panose="02010000000000000000" pitchFamily="2" charset="0"/>
              </a:rPr>
              <a:t>Sort</a:t>
            </a:r>
            <a:r>
              <a:rPr lang="es-MX" sz="2400" dirty="0">
                <a:solidFill>
                  <a:schemeClr val="tx1"/>
                </a:solidFill>
                <a:ea typeface="ADLaM Display" panose="02010000000000000000" pitchFamily="2" charset="0"/>
                <a:cs typeface="ADLaM Display" panose="02010000000000000000" pitchFamily="2" charset="0"/>
              </a:rPr>
              <a:t> para ordenar los productos no asignados según su volumen total. Dado que el volumen puede tener decimales, lo multiplico por 100 para convertirlo a un número entero antes de procesarlo. </a:t>
            </a:r>
            <a:r>
              <a:rPr lang="es-MX" sz="2400" dirty="0" err="1">
                <a:solidFill>
                  <a:schemeClr val="tx1"/>
                </a:solidFill>
                <a:ea typeface="ADLaM Display" panose="02010000000000000000" pitchFamily="2" charset="0"/>
                <a:cs typeface="ADLaM Display" panose="02010000000000000000" pitchFamily="2" charset="0"/>
              </a:rPr>
              <a:t>Counting</a:t>
            </a:r>
            <a:r>
              <a:rPr lang="es-MX" sz="2400" dirty="0">
                <a:solidFill>
                  <a:schemeClr val="tx1"/>
                </a:solidFill>
                <a:ea typeface="ADLaM Display" panose="02010000000000000000" pitchFamily="2" charset="0"/>
                <a:cs typeface="ADLaM Display" panose="02010000000000000000" pitchFamily="2" charset="0"/>
              </a:rPr>
              <a:t> </a:t>
            </a:r>
            <a:r>
              <a:rPr lang="es-MX" sz="2400" dirty="0" err="1">
                <a:solidFill>
                  <a:schemeClr val="tx1"/>
                </a:solidFill>
                <a:ea typeface="ADLaM Display" panose="02010000000000000000" pitchFamily="2" charset="0"/>
                <a:cs typeface="ADLaM Display" panose="02010000000000000000" pitchFamily="2" charset="0"/>
              </a:rPr>
              <a:t>Sort</a:t>
            </a:r>
            <a:r>
              <a:rPr lang="es-MX" sz="2400" dirty="0">
                <a:solidFill>
                  <a:schemeClr val="tx1"/>
                </a:solidFill>
                <a:ea typeface="ADLaM Display" panose="02010000000000000000" pitchFamily="2" charset="0"/>
                <a:cs typeface="ADLaM Display" panose="02010000000000000000" pitchFamily="2" charset="0"/>
              </a:rPr>
              <a:t> funciona contando la cantidad de ocurrencias de cada valor y luego acumulando dichas cuentas para determinar la posición final de cada elemento ordenado.</a:t>
            </a:r>
            <a:endParaRPr lang="es-419" sz="2400" dirty="0">
              <a:solidFill>
                <a:schemeClr val="tx1"/>
              </a:solidFill>
              <a:ea typeface="ADLaM Display" panose="02010000000000000000" pitchFamily="2" charset="0"/>
              <a:cs typeface="ADLaM Display" panose="02010000000000000000" pitchFamily="2" charset="0"/>
            </a:endParaRPr>
          </a:p>
        </p:txBody>
      </p:sp>
      <p:pic>
        <p:nvPicPr>
          <p:cNvPr id="3" name="Imagen 2" descr="Un reloj en el medio&#10;&#10;El contenido generado por IA puede ser incorrecto.">
            <a:extLst>
              <a:ext uri="{FF2B5EF4-FFF2-40B4-BE49-F238E27FC236}">
                <a16:creationId xmlns:a16="http://schemas.microsoft.com/office/drawing/2014/main" id="{33965918-97ED-74B3-0533-7F8EBE3DB86F}"/>
              </a:ext>
            </a:extLst>
          </p:cNvPr>
          <p:cNvPicPr>
            <a:picLocks noChangeAspect="1"/>
          </p:cNvPicPr>
          <p:nvPr/>
        </p:nvPicPr>
        <p:blipFill>
          <a:blip r:embed="rId2"/>
          <a:stretch>
            <a:fillRect/>
          </a:stretch>
        </p:blipFill>
        <p:spPr>
          <a:xfrm>
            <a:off x="98323" y="3507658"/>
            <a:ext cx="3209925" cy="828675"/>
          </a:xfrm>
          <a:prstGeom prst="rect">
            <a:avLst/>
          </a:prstGeom>
          <a:ln>
            <a:noFill/>
          </a:ln>
          <a:effectLst>
            <a:outerShdw blurRad="292100" dist="139700" dir="2700000" algn="tl" rotWithShape="0">
              <a:srgbClr val="333333">
                <a:alpha val="65000"/>
              </a:srgbClr>
            </a:outerShdw>
          </a:effectLst>
        </p:spPr>
      </p:pic>
      <p:pic>
        <p:nvPicPr>
          <p:cNvPr id="5" name="Imagen 4" descr="Imagen que contiene objeto, reloj&#10;&#10;El contenido generado por IA puede ser incorrecto.">
            <a:extLst>
              <a:ext uri="{FF2B5EF4-FFF2-40B4-BE49-F238E27FC236}">
                <a16:creationId xmlns:a16="http://schemas.microsoft.com/office/drawing/2014/main" id="{889D4E8D-EFCF-0EB2-4684-47E1ADC4ADFA}"/>
              </a:ext>
            </a:extLst>
          </p:cNvPr>
          <p:cNvPicPr>
            <a:picLocks noChangeAspect="1"/>
          </p:cNvPicPr>
          <p:nvPr/>
        </p:nvPicPr>
        <p:blipFill>
          <a:blip r:embed="rId3"/>
          <a:stretch>
            <a:fillRect/>
          </a:stretch>
        </p:blipFill>
        <p:spPr>
          <a:xfrm>
            <a:off x="98323" y="4418678"/>
            <a:ext cx="3067050" cy="885825"/>
          </a:xfrm>
          <a:prstGeom prst="rect">
            <a:avLst/>
          </a:prstGeom>
          <a:ln>
            <a:noFill/>
          </a:ln>
          <a:effectLst>
            <a:outerShdw blurRad="292100" dist="139700" dir="2700000" algn="tl" rotWithShape="0">
              <a:srgbClr val="333333">
                <a:alpha val="65000"/>
              </a:srgbClr>
            </a:outerShdw>
          </a:effectLst>
        </p:spPr>
      </p:pic>
      <p:pic>
        <p:nvPicPr>
          <p:cNvPr id="6" name="Imagen 5" descr="Imagen de la pantalla de un celular con letras&#10;&#10;El contenido generado por IA puede ser incorrecto.">
            <a:extLst>
              <a:ext uri="{FF2B5EF4-FFF2-40B4-BE49-F238E27FC236}">
                <a16:creationId xmlns:a16="http://schemas.microsoft.com/office/drawing/2014/main" id="{BC202DF2-F17D-D38E-90AC-B9A9DE632F9E}"/>
              </a:ext>
            </a:extLst>
          </p:cNvPr>
          <p:cNvPicPr>
            <a:picLocks noChangeAspect="1"/>
          </p:cNvPicPr>
          <p:nvPr/>
        </p:nvPicPr>
        <p:blipFill>
          <a:blip r:embed="rId4"/>
          <a:stretch>
            <a:fillRect/>
          </a:stretch>
        </p:blipFill>
        <p:spPr>
          <a:xfrm>
            <a:off x="98323" y="5354567"/>
            <a:ext cx="2524125" cy="828675"/>
          </a:xfrm>
          <a:prstGeom prst="rect">
            <a:avLst/>
          </a:prstGeom>
          <a:ln>
            <a:noFill/>
          </a:ln>
          <a:effectLst>
            <a:outerShdw blurRad="292100" dist="139700" dir="2700000" algn="tl" rotWithShape="0">
              <a:srgbClr val="333333">
                <a:alpha val="65000"/>
              </a:srgbClr>
            </a:outerShdw>
          </a:effectLst>
        </p:spPr>
      </p:pic>
      <p:pic>
        <p:nvPicPr>
          <p:cNvPr id="7" name="Imagen 6" descr="Imagen que contiene objeto, reloj&#10;&#10;El contenido generado por IA puede ser incorrecto.">
            <a:extLst>
              <a:ext uri="{FF2B5EF4-FFF2-40B4-BE49-F238E27FC236}">
                <a16:creationId xmlns:a16="http://schemas.microsoft.com/office/drawing/2014/main" id="{97A6A3FC-00BC-1BA6-3054-62C80C4D1419}"/>
              </a:ext>
            </a:extLst>
          </p:cNvPr>
          <p:cNvPicPr>
            <a:picLocks noChangeAspect="1"/>
          </p:cNvPicPr>
          <p:nvPr/>
        </p:nvPicPr>
        <p:blipFill>
          <a:blip r:embed="rId5"/>
          <a:stretch>
            <a:fillRect/>
          </a:stretch>
        </p:blipFill>
        <p:spPr>
          <a:xfrm>
            <a:off x="3406571" y="3507658"/>
            <a:ext cx="2495550" cy="876300"/>
          </a:xfrm>
          <a:prstGeom prst="rect">
            <a:avLst/>
          </a:prstGeom>
          <a:ln>
            <a:noFill/>
          </a:ln>
          <a:effectLst>
            <a:outerShdw blurRad="292100" dist="139700" dir="2700000" algn="tl" rotWithShape="0">
              <a:srgbClr val="333333">
                <a:alpha val="65000"/>
              </a:srgbClr>
            </a:outerShdw>
          </a:effectLst>
        </p:spPr>
      </p:pic>
      <p:pic>
        <p:nvPicPr>
          <p:cNvPr id="11" name="Imagen 10" descr="Esquemático&#10;&#10;El contenido generado por IA puede ser incorrecto.">
            <a:extLst>
              <a:ext uri="{FF2B5EF4-FFF2-40B4-BE49-F238E27FC236}">
                <a16:creationId xmlns:a16="http://schemas.microsoft.com/office/drawing/2014/main" id="{9646A1EB-F803-C2CE-6B21-7431C12128D1}"/>
              </a:ext>
            </a:extLst>
          </p:cNvPr>
          <p:cNvPicPr>
            <a:picLocks noChangeAspect="1"/>
          </p:cNvPicPr>
          <p:nvPr/>
        </p:nvPicPr>
        <p:blipFill>
          <a:blip r:embed="rId6"/>
          <a:stretch>
            <a:fillRect/>
          </a:stretch>
        </p:blipFill>
        <p:spPr>
          <a:xfrm>
            <a:off x="3406571" y="4462616"/>
            <a:ext cx="2543175" cy="885825"/>
          </a:xfrm>
          <a:prstGeom prst="rect">
            <a:avLst/>
          </a:prstGeom>
          <a:ln>
            <a:noFill/>
          </a:ln>
          <a:effectLst>
            <a:outerShdw blurRad="292100" dist="139700" dir="2700000" algn="tl" rotWithShape="0">
              <a:srgbClr val="333333">
                <a:alpha val="65000"/>
              </a:srgbClr>
            </a:outerShdw>
          </a:effectLst>
        </p:spPr>
      </p:pic>
      <p:pic>
        <p:nvPicPr>
          <p:cNvPr id="12" name="Imagen 11" descr="Un reloj en el medio&#10;&#10;El contenido generado por IA puede ser incorrecto.">
            <a:extLst>
              <a:ext uri="{FF2B5EF4-FFF2-40B4-BE49-F238E27FC236}">
                <a16:creationId xmlns:a16="http://schemas.microsoft.com/office/drawing/2014/main" id="{A62C80CC-03C2-88D6-AF8C-5D6C640FFCDE}"/>
              </a:ext>
            </a:extLst>
          </p:cNvPr>
          <p:cNvPicPr>
            <a:picLocks noChangeAspect="1"/>
          </p:cNvPicPr>
          <p:nvPr/>
        </p:nvPicPr>
        <p:blipFill>
          <a:blip r:embed="rId7"/>
          <a:stretch>
            <a:fillRect/>
          </a:stretch>
        </p:blipFill>
        <p:spPr>
          <a:xfrm>
            <a:off x="3416096" y="5434780"/>
            <a:ext cx="2486025" cy="800100"/>
          </a:xfrm>
          <a:prstGeom prst="rect">
            <a:avLst/>
          </a:prstGeom>
          <a:ln>
            <a:noFill/>
          </a:ln>
          <a:effectLst>
            <a:outerShdw blurRad="292100" dist="139700" dir="2700000" algn="tl" rotWithShape="0">
              <a:srgbClr val="333333">
                <a:alpha val="65000"/>
              </a:srgbClr>
            </a:outerShdw>
          </a:effectLst>
        </p:spPr>
      </p:pic>
      <p:sp>
        <p:nvSpPr>
          <p:cNvPr id="14" name="Rectángulo 13">
            <a:extLst>
              <a:ext uri="{FF2B5EF4-FFF2-40B4-BE49-F238E27FC236}">
                <a16:creationId xmlns:a16="http://schemas.microsoft.com/office/drawing/2014/main" id="{1E57C2F6-0509-95CC-D459-D87EB8DCD499}"/>
              </a:ext>
            </a:extLst>
          </p:cNvPr>
          <p:cNvSpPr/>
          <p:nvPr/>
        </p:nvSpPr>
        <p:spPr>
          <a:xfrm>
            <a:off x="6029326" y="3528532"/>
            <a:ext cx="6035468" cy="14084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i="1" dirty="0">
                <a:solidFill>
                  <a:schemeClr val="tx1"/>
                </a:solidFill>
                <a:ea typeface="ADLaM Display" panose="02010000000000000000" pitchFamily="2" charset="0"/>
                <a:cs typeface="ADLaM Display" panose="02010000000000000000" pitchFamily="2" charset="0"/>
              </a:rPr>
              <a:t>T(n, k) = t0 + (n − 1)t1 + (k + 1)t2 + nt3 + kt4 + nt5 + nt6</a:t>
            </a:r>
          </a:p>
          <a:p>
            <a:pPr algn="just"/>
            <a:endParaRPr lang="es-MX" sz="2400" i="1" dirty="0">
              <a:solidFill>
                <a:schemeClr val="tx1"/>
              </a:solidFill>
              <a:ea typeface="ADLaM Display" panose="02010000000000000000" pitchFamily="2" charset="0"/>
              <a:cs typeface="ADLaM Display" panose="02010000000000000000" pitchFamily="2" charset="0"/>
            </a:endParaRPr>
          </a:p>
          <a:p>
            <a:pPr algn="just"/>
            <a:r>
              <a:rPr lang="pt-BR" sz="2400" i="1" dirty="0">
                <a:solidFill>
                  <a:schemeClr val="tx1"/>
                </a:solidFill>
                <a:ea typeface="ADLaM Display" panose="02010000000000000000" pitchFamily="2" charset="0"/>
                <a:cs typeface="ADLaM Display" panose="02010000000000000000" pitchFamily="2" charset="0"/>
              </a:rPr>
              <a:t>T(n, k) = c1n + c2k + c3</a:t>
            </a:r>
          </a:p>
        </p:txBody>
      </p:sp>
      <p:pic>
        <p:nvPicPr>
          <p:cNvPr id="15" name="Imagen 14" descr="Texto, Carta&#10;&#10;El contenido generado por IA puede ser incorrecto.">
            <a:extLst>
              <a:ext uri="{FF2B5EF4-FFF2-40B4-BE49-F238E27FC236}">
                <a16:creationId xmlns:a16="http://schemas.microsoft.com/office/drawing/2014/main" id="{27D5BB11-1C72-F87A-2960-C52C60D00558}"/>
              </a:ext>
            </a:extLst>
          </p:cNvPr>
          <p:cNvPicPr>
            <a:picLocks noChangeAspect="1"/>
          </p:cNvPicPr>
          <p:nvPr/>
        </p:nvPicPr>
        <p:blipFill>
          <a:blip r:embed="rId8"/>
          <a:stretch>
            <a:fillRect/>
          </a:stretch>
        </p:blipFill>
        <p:spPr>
          <a:xfrm>
            <a:off x="7853671" y="5015655"/>
            <a:ext cx="3443593" cy="13160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441162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DB308-546D-AFFE-E6A2-230BD6F4D44C}"/>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7AA7B940-6926-DA1F-CBB6-A147B79623C3}"/>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2821DDAB-883B-0BD3-729D-1C2E0FF6ACA6}"/>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5" name="CuadroTexto 4">
            <a:extLst>
              <a:ext uri="{FF2B5EF4-FFF2-40B4-BE49-F238E27FC236}">
                <a16:creationId xmlns:a16="http://schemas.microsoft.com/office/drawing/2014/main" id="{695AC1E3-34F1-50B2-161C-3577266AE813}"/>
              </a:ext>
            </a:extLst>
          </p:cNvPr>
          <p:cNvSpPr txBox="1"/>
          <p:nvPr/>
        </p:nvSpPr>
        <p:spPr>
          <a:xfrm>
            <a:off x="7114103" y="2197104"/>
            <a:ext cx="4841924" cy="3477875"/>
          </a:xfrm>
          <a:prstGeom prst="rect">
            <a:avLst/>
          </a:prstGeom>
          <a:noFill/>
        </p:spPr>
        <p:txBody>
          <a:bodyPr wrap="square">
            <a:spAutoFit/>
          </a:bodyPr>
          <a:lstStyle/>
          <a:p>
            <a:pPr algn="just">
              <a:lnSpc>
                <a:spcPct val="150000"/>
              </a:lnSpc>
              <a:spcAft>
                <a:spcPts val="800"/>
              </a:spcAft>
            </a:pPr>
            <a:r>
              <a:rPr lang="es-MX" sz="2400" b="1" kern="100" dirty="0">
                <a:solidFill>
                  <a:schemeClr val="bg2"/>
                </a:solidFill>
                <a:effectLst/>
                <a:ea typeface="Aptos" panose="020B0004020202020204" pitchFamily="34" charset="0"/>
                <a:cs typeface="Times New Roman" panose="02020603050405020304" pitchFamily="18" charset="0"/>
              </a:rPr>
              <a:t>Ordenamiento:</a:t>
            </a:r>
          </a:p>
          <a:p>
            <a:pPr marL="342900" indent="-342900" algn="just">
              <a:spcAft>
                <a:spcPts val="800"/>
              </a:spcAft>
              <a:buFont typeface="Arial" panose="020B0604020202020204" pitchFamily="34" charset="0"/>
              <a:buChar char="•"/>
            </a:pPr>
            <a:r>
              <a:rPr lang="es-MX" sz="2400" kern="100" dirty="0" err="1">
                <a:solidFill>
                  <a:schemeClr val="bg2"/>
                </a:solidFill>
                <a:ea typeface="Aptos" panose="020B0004020202020204" pitchFamily="34" charset="0"/>
                <a:cs typeface="Times New Roman" panose="02020603050405020304" pitchFamily="18" charset="0"/>
              </a:rPr>
              <a:t>Heap</a:t>
            </a:r>
            <a:r>
              <a:rPr lang="es-MX" sz="2400" kern="100" dirty="0">
                <a:solidFill>
                  <a:schemeClr val="bg2"/>
                </a:solidFill>
                <a:ea typeface="Aptos" panose="020B0004020202020204" pitchFamily="34" charset="0"/>
                <a:cs typeface="Times New Roman" panose="02020603050405020304" pitchFamily="18" charset="0"/>
              </a:rPr>
              <a:t> </a:t>
            </a:r>
            <a:r>
              <a:rPr lang="es-MX" sz="2400" kern="100" dirty="0" err="1">
                <a:solidFill>
                  <a:schemeClr val="bg2"/>
                </a:solidFill>
                <a:ea typeface="Aptos" panose="020B0004020202020204" pitchFamily="34" charset="0"/>
                <a:cs typeface="Times New Roman" panose="02020603050405020304" pitchFamily="18" charset="0"/>
              </a:rPr>
              <a:t>Sort</a:t>
            </a:r>
            <a:endParaRPr lang="es-MX" sz="2400" kern="100" dirty="0">
              <a:solidFill>
                <a:schemeClr val="bg2"/>
              </a:solidFill>
              <a:ea typeface="Aptos" panose="020B000402020202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s-MX" sz="2400" kern="100" dirty="0" err="1">
                <a:solidFill>
                  <a:schemeClr val="bg2"/>
                </a:solidFill>
                <a:ea typeface="Aptos" panose="020B0004020202020204" pitchFamily="34" charset="0"/>
                <a:cs typeface="Times New Roman" panose="02020603050405020304" pitchFamily="18" charset="0"/>
              </a:rPr>
              <a:t>Merge</a:t>
            </a:r>
            <a:r>
              <a:rPr lang="es-MX" sz="2400" kern="100" dirty="0">
                <a:solidFill>
                  <a:schemeClr val="bg2"/>
                </a:solidFill>
                <a:ea typeface="Aptos" panose="020B0004020202020204" pitchFamily="34" charset="0"/>
                <a:cs typeface="Times New Roman" panose="02020603050405020304" pitchFamily="18" charset="0"/>
              </a:rPr>
              <a:t> </a:t>
            </a:r>
            <a:r>
              <a:rPr lang="es-MX" sz="2400" kern="100" dirty="0" err="1">
                <a:solidFill>
                  <a:schemeClr val="bg2"/>
                </a:solidFill>
                <a:ea typeface="Aptos" panose="020B0004020202020204" pitchFamily="34" charset="0"/>
                <a:cs typeface="Times New Roman" panose="02020603050405020304" pitchFamily="18" charset="0"/>
              </a:rPr>
              <a:t>Sort</a:t>
            </a:r>
            <a:endParaRPr lang="es-MX" sz="2400" kern="100" dirty="0">
              <a:solidFill>
                <a:schemeClr val="bg2"/>
              </a:solidFill>
              <a:ea typeface="Aptos" panose="020B000402020202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s-MX" sz="2400" kern="100" dirty="0" err="1">
                <a:solidFill>
                  <a:schemeClr val="bg2"/>
                </a:solidFill>
                <a:ea typeface="Aptos" panose="020B0004020202020204" pitchFamily="34" charset="0"/>
                <a:cs typeface="Times New Roman" panose="02020603050405020304" pitchFamily="18" charset="0"/>
              </a:rPr>
              <a:t>Counting</a:t>
            </a:r>
            <a:r>
              <a:rPr lang="es-MX" sz="2400" kern="100" dirty="0">
                <a:solidFill>
                  <a:schemeClr val="bg2"/>
                </a:solidFill>
                <a:ea typeface="Aptos" panose="020B0004020202020204" pitchFamily="34" charset="0"/>
                <a:cs typeface="Times New Roman" panose="02020603050405020304" pitchFamily="18" charset="0"/>
              </a:rPr>
              <a:t> </a:t>
            </a:r>
            <a:r>
              <a:rPr lang="es-MX" sz="2400" kern="100" dirty="0" err="1">
                <a:solidFill>
                  <a:schemeClr val="bg2"/>
                </a:solidFill>
                <a:ea typeface="Aptos" panose="020B0004020202020204" pitchFamily="34" charset="0"/>
                <a:cs typeface="Times New Roman" panose="02020603050405020304" pitchFamily="18" charset="0"/>
              </a:rPr>
              <a:t>Sort</a:t>
            </a:r>
            <a:endParaRPr lang="es-MX" sz="2400" kern="100" dirty="0">
              <a:solidFill>
                <a:schemeClr val="bg2"/>
              </a:solidFill>
              <a:ea typeface="Aptos" panose="020B000402020202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s-MX" sz="2400" kern="100" dirty="0">
                <a:solidFill>
                  <a:schemeClr val="bg2"/>
                </a:solidFill>
                <a:ea typeface="Aptos" panose="020B0004020202020204" pitchFamily="34" charset="0"/>
                <a:cs typeface="Times New Roman" panose="02020603050405020304" pitchFamily="18" charset="0"/>
              </a:rPr>
              <a:t>Hash </a:t>
            </a:r>
            <a:r>
              <a:rPr lang="es-MX" sz="2400" kern="100" dirty="0" err="1">
                <a:solidFill>
                  <a:schemeClr val="bg2"/>
                </a:solidFill>
                <a:ea typeface="Aptos" panose="020B0004020202020204" pitchFamily="34" charset="0"/>
                <a:cs typeface="Times New Roman" panose="02020603050405020304" pitchFamily="18" charset="0"/>
              </a:rPr>
              <a:t>Sort</a:t>
            </a:r>
            <a:endParaRPr lang="es-MX" sz="2400" kern="100" dirty="0">
              <a:solidFill>
                <a:schemeClr val="bg2"/>
              </a:solidFill>
              <a:ea typeface="Aptos" panose="020B000402020202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s-MX" sz="2400" kern="100" dirty="0">
                <a:solidFill>
                  <a:schemeClr val="bg2"/>
                </a:solidFill>
                <a:ea typeface="Aptos" panose="020B0004020202020204" pitchFamily="34" charset="0"/>
                <a:cs typeface="Times New Roman" panose="02020603050405020304" pitchFamily="18" charset="0"/>
              </a:rPr>
              <a:t>Quick </a:t>
            </a:r>
            <a:r>
              <a:rPr lang="es-MX" sz="2400" kern="100" dirty="0" err="1">
                <a:solidFill>
                  <a:schemeClr val="bg2"/>
                </a:solidFill>
                <a:ea typeface="Aptos" panose="020B0004020202020204" pitchFamily="34" charset="0"/>
                <a:cs typeface="Times New Roman" panose="02020603050405020304" pitchFamily="18" charset="0"/>
              </a:rPr>
              <a:t>Sort</a:t>
            </a:r>
            <a:endParaRPr lang="es-MX" sz="2400" kern="100" dirty="0">
              <a:solidFill>
                <a:schemeClr val="bg2"/>
              </a:solidFill>
              <a:ea typeface="Aptos" panose="020B000402020202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s-MX" sz="2400" kern="100" dirty="0" err="1">
                <a:solidFill>
                  <a:schemeClr val="bg2"/>
                </a:solidFill>
                <a:ea typeface="Aptos" panose="020B0004020202020204" pitchFamily="34" charset="0"/>
                <a:cs typeface="Times New Roman" panose="02020603050405020304" pitchFamily="18" charset="0"/>
              </a:rPr>
              <a:t>Radix</a:t>
            </a:r>
            <a:r>
              <a:rPr lang="es-MX" sz="2400" kern="100" dirty="0">
                <a:solidFill>
                  <a:schemeClr val="bg2"/>
                </a:solidFill>
                <a:ea typeface="Aptos" panose="020B0004020202020204" pitchFamily="34" charset="0"/>
                <a:cs typeface="Times New Roman" panose="02020603050405020304" pitchFamily="18" charset="0"/>
              </a:rPr>
              <a:t> </a:t>
            </a:r>
            <a:r>
              <a:rPr lang="es-MX" sz="2400" kern="100" dirty="0" err="1">
                <a:solidFill>
                  <a:schemeClr val="bg2"/>
                </a:solidFill>
                <a:ea typeface="Aptos" panose="020B0004020202020204" pitchFamily="34" charset="0"/>
                <a:cs typeface="Times New Roman" panose="02020603050405020304" pitchFamily="18" charset="0"/>
              </a:rPr>
              <a:t>Sort</a:t>
            </a:r>
            <a:endParaRPr lang="es-MX" sz="2400" kern="100" dirty="0">
              <a:solidFill>
                <a:schemeClr val="bg2"/>
              </a:solidFill>
              <a:ea typeface="Aptos" panose="020B0004020202020204" pitchFamily="34" charset="0"/>
              <a:cs typeface="Times New Roman" panose="02020603050405020304" pitchFamily="18" charset="0"/>
            </a:endParaRPr>
          </a:p>
        </p:txBody>
      </p:sp>
      <p:sp>
        <p:nvSpPr>
          <p:cNvPr id="6" name="Rectángulo 5">
            <a:extLst>
              <a:ext uri="{FF2B5EF4-FFF2-40B4-BE49-F238E27FC236}">
                <a16:creationId xmlns:a16="http://schemas.microsoft.com/office/drawing/2014/main" id="{353012E4-3A0E-E390-F4BE-064CA03F06D1}"/>
              </a:ext>
            </a:extLst>
          </p:cNvPr>
          <p:cNvSpPr/>
          <p:nvPr/>
        </p:nvSpPr>
        <p:spPr>
          <a:xfrm>
            <a:off x="0" y="151740"/>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bg2"/>
                </a:solidFill>
                <a:latin typeface="+mj-lt"/>
                <a:ea typeface="ADLaM Display" panose="02010000000000000000" pitchFamily="2" charset="0"/>
                <a:cs typeface="ADLaM Display" panose="02010000000000000000" pitchFamily="2" charset="0"/>
              </a:rPr>
              <a:t>Algoritmos usados</a:t>
            </a:r>
            <a:endParaRPr lang="es-419" sz="4800" b="1" dirty="0">
              <a:solidFill>
                <a:schemeClr val="bg2"/>
              </a:solidFill>
              <a:latin typeface="+mj-lt"/>
              <a:ea typeface="ADLaM Display" panose="02010000000000000000" pitchFamily="2" charset="0"/>
              <a:cs typeface="ADLaM Display" panose="02010000000000000000" pitchFamily="2" charset="0"/>
            </a:endParaRPr>
          </a:p>
        </p:txBody>
      </p:sp>
      <p:pic>
        <p:nvPicPr>
          <p:cNvPr id="2052" name="Picture 4" descr="Métodos de Ordenamiento – Estructura de datos">
            <a:extLst>
              <a:ext uri="{FF2B5EF4-FFF2-40B4-BE49-F238E27FC236}">
                <a16:creationId xmlns:a16="http://schemas.microsoft.com/office/drawing/2014/main" id="{D10677AE-D40A-977E-30FA-BC9EDFA12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500" y="1881188"/>
            <a:ext cx="5657104" cy="4375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51108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55E7D-6C1A-52EB-B851-0C39B729F979}"/>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6CFF8485-B889-72DB-2D63-21F4B72093AC}"/>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98C89E78-D85F-EC39-AFBA-C62348DD0E1E}"/>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9CECAFDA-3242-C8FD-BB18-0E969ACD00CA}"/>
              </a:ext>
            </a:extLst>
          </p:cNvPr>
          <p:cNvSpPr/>
          <p:nvPr/>
        </p:nvSpPr>
        <p:spPr>
          <a:xfrm>
            <a:off x="0" y="-4873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bg2"/>
                </a:solidFill>
                <a:latin typeface="+mj-lt"/>
                <a:ea typeface="ADLaM Display" panose="02010000000000000000" pitchFamily="2" charset="0"/>
                <a:cs typeface="ADLaM Display" panose="02010000000000000000" pitchFamily="2" charset="0"/>
              </a:rPr>
              <a:t>Hash </a:t>
            </a:r>
            <a:r>
              <a:rPr lang="es-MX" sz="7200" b="1" dirty="0" err="1">
                <a:solidFill>
                  <a:schemeClr val="bg2"/>
                </a:solidFill>
                <a:latin typeface="+mj-lt"/>
                <a:ea typeface="ADLaM Display" panose="02010000000000000000" pitchFamily="2" charset="0"/>
                <a:cs typeface="ADLaM Display" panose="02010000000000000000" pitchFamily="2" charset="0"/>
              </a:rPr>
              <a:t>sort</a:t>
            </a:r>
            <a:r>
              <a:rPr lang="es-MX" sz="7200" b="1" dirty="0">
                <a:solidFill>
                  <a:schemeClr val="bg2"/>
                </a:solidFill>
                <a:latin typeface="+mj-lt"/>
                <a:ea typeface="ADLaM Display" panose="02010000000000000000" pitchFamily="2" charset="0"/>
                <a:cs typeface="ADLaM Display" panose="02010000000000000000" pitchFamily="2" charset="0"/>
              </a:rPr>
              <a:t> </a:t>
            </a:r>
          </a:p>
        </p:txBody>
      </p:sp>
      <p:pic>
        <p:nvPicPr>
          <p:cNvPr id="7" name="Imagen 6" descr="Texto&#10;&#10;El contenido generado por IA puede ser incorrecto.">
            <a:extLst>
              <a:ext uri="{FF2B5EF4-FFF2-40B4-BE49-F238E27FC236}">
                <a16:creationId xmlns:a16="http://schemas.microsoft.com/office/drawing/2014/main" id="{4BE745E9-0149-802F-CA8C-74CB31DBA6C3}"/>
              </a:ext>
            </a:extLst>
          </p:cNvPr>
          <p:cNvPicPr>
            <a:picLocks noChangeAspect="1"/>
          </p:cNvPicPr>
          <p:nvPr/>
        </p:nvPicPr>
        <p:blipFill>
          <a:blip r:embed="rId2">
            <a:extLst>
              <a:ext uri="{28A0092B-C50C-407E-A947-70E740481C1C}">
                <a14:useLocalDpi xmlns:a14="http://schemas.microsoft.com/office/drawing/2010/main" val="0"/>
              </a:ext>
            </a:extLst>
          </a:blip>
          <a:srcRect b="46954"/>
          <a:stretch>
            <a:fillRect/>
          </a:stretch>
        </p:blipFill>
        <p:spPr>
          <a:xfrm>
            <a:off x="363699" y="953728"/>
            <a:ext cx="5280018" cy="5518357"/>
          </a:xfrm>
          <a:prstGeom prst="rect">
            <a:avLst/>
          </a:prstGeom>
        </p:spPr>
      </p:pic>
      <p:pic>
        <p:nvPicPr>
          <p:cNvPr id="9" name="Imagen 8" descr="Texto&#10;&#10;El contenido generado por IA puede ser incorrecto.">
            <a:extLst>
              <a:ext uri="{FF2B5EF4-FFF2-40B4-BE49-F238E27FC236}">
                <a16:creationId xmlns:a16="http://schemas.microsoft.com/office/drawing/2014/main" id="{21BFC466-6C4D-78D1-0799-A68F1ECDDD7B}"/>
              </a:ext>
            </a:extLst>
          </p:cNvPr>
          <p:cNvPicPr>
            <a:picLocks noChangeAspect="1"/>
          </p:cNvPicPr>
          <p:nvPr/>
        </p:nvPicPr>
        <p:blipFill>
          <a:blip r:embed="rId2">
            <a:extLst>
              <a:ext uri="{28A0092B-C50C-407E-A947-70E740481C1C}">
                <a14:useLocalDpi xmlns:a14="http://schemas.microsoft.com/office/drawing/2010/main" val="0"/>
              </a:ext>
            </a:extLst>
          </a:blip>
          <a:srcRect t="53047"/>
          <a:stretch>
            <a:fillRect/>
          </a:stretch>
        </p:blipFill>
        <p:spPr>
          <a:xfrm>
            <a:off x="5863091" y="953728"/>
            <a:ext cx="5965210" cy="5518357"/>
          </a:xfrm>
          <a:prstGeom prst="rect">
            <a:avLst/>
          </a:prstGeom>
        </p:spPr>
      </p:pic>
    </p:spTree>
    <p:extLst>
      <p:ext uri="{BB962C8B-B14F-4D97-AF65-F5344CB8AC3E}">
        <p14:creationId xmlns:p14="http://schemas.microsoft.com/office/powerpoint/2010/main" val="398165544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306BB51-7184-0476-972B-975B4E53F4B9}"/>
              </a:ext>
            </a:extLst>
          </p:cNvPr>
          <p:cNvSpPr/>
          <p:nvPr/>
        </p:nvSpPr>
        <p:spPr>
          <a:xfrm>
            <a:off x="0" y="225884"/>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Hash </a:t>
            </a:r>
            <a:r>
              <a:rPr lang="es-MX" sz="7200" b="1" dirty="0" err="1">
                <a:solidFill>
                  <a:schemeClr val="tx1"/>
                </a:solidFill>
                <a:latin typeface="+mj-lt"/>
                <a:ea typeface="ADLaM Display" panose="02010000000000000000" pitchFamily="2" charset="0"/>
                <a:cs typeface="ADLaM Display" panose="02010000000000000000" pitchFamily="2" charset="0"/>
              </a:rPr>
              <a:t>sort</a:t>
            </a:r>
            <a:r>
              <a:rPr lang="es-MX" sz="7200" b="1" dirty="0">
                <a:solidFill>
                  <a:schemeClr val="tx1"/>
                </a:solidFill>
                <a:latin typeface="+mj-lt"/>
                <a:ea typeface="ADLaM Display" panose="02010000000000000000" pitchFamily="2" charset="0"/>
                <a:cs typeface="ADLaM Display" panose="02010000000000000000" pitchFamily="2" charset="0"/>
              </a:rPr>
              <a:t> </a:t>
            </a:r>
          </a:p>
        </p:txBody>
      </p:sp>
      <p:sp>
        <p:nvSpPr>
          <p:cNvPr id="6" name="Rectángulo 5">
            <a:extLst>
              <a:ext uri="{FF2B5EF4-FFF2-40B4-BE49-F238E27FC236}">
                <a16:creationId xmlns:a16="http://schemas.microsoft.com/office/drawing/2014/main" id="{A73FA9DB-272B-2497-F386-9D870304B586}"/>
              </a:ext>
            </a:extLst>
          </p:cNvPr>
          <p:cNvSpPr/>
          <p:nvPr/>
        </p:nvSpPr>
        <p:spPr>
          <a:xfrm>
            <a:off x="842210" y="1714701"/>
            <a:ext cx="10507579" cy="8220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a:solidFill>
                  <a:schemeClr val="tx1"/>
                </a:solidFill>
                <a:ea typeface="ADLaM Display" panose="02010000000000000000" pitchFamily="2" charset="0"/>
                <a:cs typeface="ADLaM Display" panose="02010000000000000000" pitchFamily="2" charset="0"/>
              </a:rPr>
              <a:t>Se trata de una técnica eficiente cuando los datos están distribuidos homogéneamente.</a:t>
            </a:r>
          </a:p>
        </p:txBody>
      </p:sp>
      <p:pic>
        <p:nvPicPr>
          <p:cNvPr id="2" name="Imagen 1" descr="Texto&#10;&#10;El contenido generado por IA puede ser incorrecto.">
            <a:extLst>
              <a:ext uri="{FF2B5EF4-FFF2-40B4-BE49-F238E27FC236}">
                <a16:creationId xmlns:a16="http://schemas.microsoft.com/office/drawing/2014/main" id="{66C98601-18E2-509A-BAFB-150F5F8D3BFC}"/>
              </a:ext>
            </a:extLst>
          </p:cNvPr>
          <p:cNvPicPr>
            <a:picLocks noChangeAspect="1"/>
          </p:cNvPicPr>
          <p:nvPr/>
        </p:nvPicPr>
        <p:blipFill>
          <a:blip r:embed="rId2"/>
          <a:stretch>
            <a:fillRect/>
          </a:stretch>
        </p:blipFill>
        <p:spPr>
          <a:xfrm>
            <a:off x="842210" y="2606978"/>
            <a:ext cx="2343150" cy="1104900"/>
          </a:xfrm>
          <a:prstGeom prst="rect">
            <a:avLst/>
          </a:prstGeom>
        </p:spPr>
      </p:pic>
    </p:spTree>
    <p:extLst>
      <p:ext uri="{BB962C8B-B14F-4D97-AF65-F5344CB8AC3E}">
        <p14:creationId xmlns:p14="http://schemas.microsoft.com/office/powerpoint/2010/main" val="388079365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306BB51-7184-0476-972B-975B4E53F4B9}"/>
              </a:ext>
            </a:extLst>
          </p:cNvPr>
          <p:cNvSpPr/>
          <p:nvPr/>
        </p:nvSpPr>
        <p:spPr>
          <a:xfrm>
            <a:off x="0" y="235450"/>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¡Muchas Gracias!</a:t>
            </a:r>
            <a:endParaRPr lang="es-419" sz="4800" b="1" dirty="0">
              <a:solidFill>
                <a:schemeClr val="tx1"/>
              </a:solidFill>
              <a:latin typeface="+mj-lt"/>
              <a:ea typeface="ADLaM Display" panose="02010000000000000000" pitchFamily="2" charset="0"/>
              <a:cs typeface="ADLaM Display" panose="02010000000000000000" pitchFamily="2" charset="0"/>
            </a:endParaRPr>
          </a:p>
        </p:txBody>
      </p:sp>
      <p:pic>
        <p:nvPicPr>
          <p:cNvPr id="5" name="Imagen 4" descr="Diagrama&#10;&#10;El contenido generado por IA puede ser incorrecto.">
            <a:extLst>
              <a:ext uri="{FF2B5EF4-FFF2-40B4-BE49-F238E27FC236}">
                <a16:creationId xmlns:a16="http://schemas.microsoft.com/office/drawing/2014/main" id="{45BF4D70-2E62-1C1C-6044-E8FE7A86B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293" y="1964898"/>
            <a:ext cx="4633414" cy="46334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769765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53BEAF-2627-DFE8-F10D-02AD7E8A5D20}"/>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 name="Rectángulo 3">
            <a:extLst>
              <a:ext uri="{FF2B5EF4-FFF2-40B4-BE49-F238E27FC236}">
                <a16:creationId xmlns:a16="http://schemas.microsoft.com/office/drawing/2014/main" id="{5306BB51-7184-0476-972B-975B4E53F4B9}"/>
              </a:ext>
            </a:extLst>
          </p:cNvPr>
          <p:cNvSpPr/>
          <p:nvPr/>
        </p:nvSpPr>
        <p:spPr>
          <a:xfrm>
            <a:off x="0" y="178210"/>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Bibliografía</a:t>
            </a:r>
            <a:endParaRPr lang="es-419" sz="4800" b="1" dirty="0">
              <a:solidFill>
                <a:schemeClr val="tx1"/>
              </a:solidFill>
              <a:latin typeface="+mj-lt"/>
              <a:ea typeface="ADLaM Display" panose="02010000000000000000" pitchFamily="2" charset="0"/>
              <a:cs typeface="ADLaM Display" panose="02010000000000000000" pitchFamily="2" charset="0"/>
            </a:endParaRPr>
          </a:p>
        </p:txBody>
      </p:sp>
      <p:sp>
        <p:nvSpPr>
          <p:cNvPr id="6" name="Rectángulo 5">
            <a:extLst>
              <a:ext uri="{FF2B5EF4-FFF2-40B4-BE49-F238E27FC236}">
                <a16:creationId xmlns:a16="http://schemas.microsoft.com/office/drawing/2014/main" id="{A73FA9DB-272B-2497-F386-9D870304B586}"/>
              </a:ext>
            </a:extLst>
          </p:cNvPr>
          <p:cNvSpPr/>
          <p:nvPr/>
        </p:nvSpPr>
        <p:spPr>
          <a:xfrm>
            <a:off x="982887" y="1545888"/>
            <a:ext cx="10507579" cy="46767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a:solidFill>
                  <a:schemeClr val="tx1"/>
                </a:solidFill>
                <a:ea typeface="ADLaM Display" panose="02010000000000000000" pitchFamily="2" charset="0"/>
                <a:cs typeface="ADLaM Display" panose="02010000000000000000" pitchFamily="2" charset="0"/>
              </a:rPr>
              <a:t>Instituto Nacional de Estadística y Geografía. (2024). [Título específico del informe o sección sobre Niñez y Adolescencia consultado en 2024]. </a:t>
            </a:r>
            <a:r>
              <a:rPr lang="es-MX" sz="2400" u="sng" dirty="0">
                <a:solidFill>
                  <a:schemeClr val="tx1"/>
                </a:solidFill>
                <a:ea typeface="ADLaM Display" panose="02010000000000000000" pitchFamily="2" charset="0"/>
                <a:cs typeface="ADLaM Display" panose="02010000000000000000" pitchFamily="2" charset="0"/>
              </a:rPr>
              <a:t>Recuperado</a:t>
            </a:r>
            <a:r>
              <a:rPr lang="es-MX" sz="2400" dirty="0">
                <a:solidFill>
                  <a:schemeClr val="tx1"/>
                </a:solidFill>
                <a:ea typeface="ADLaM Display" panose="02010000000000000000" pitchFamily="2" charset="0"/>
                <a:cs typeface="ADLaM Display" panose="02010000000000000000" pitchFamily="2" charset="0"/>
              </a:rPr>
              <a:t> de </a:t>
            </a:r>
            <a:r>
              <a:rPr lang="es-MX" sz="2400" dirty="0">
                <a:solidFill>
                  <a:schemeClr val="tx1"/>
                </a:solidFill>
                <a:ea typeface="ADLaM Display" panose="02010000000000000000" pitchFamily="2" charset="0"/>
                <a:cs typeface="ADLaM Display" panose="02010000000000000000" pitchFamily="2" charset="0"/>
                <a:hlinkClick r:id="rId3"/>
              </a:rPr>
              <a:t>https://www.inegi.org.mx/contenidos/saladeprensa/aproposito/2024/EAP_Nino24.pdf</a:t>
            </a:r>
            <a:endParaRPr lang="es-MX" sz="2400" dirty="0">
              <a:solidFill>
                <a:schemeClr val="tx1"/>
              </a:solidFill>
              <a:ea typeface="ADLaM Display" panose="02010000000000000000" pitchFamily="2" charset="0"/>
              <a:cs typeface="ADLaM Display" panose="02010000000000000000" pitchFamily="2" charset="0"/>
            </a:endParaRPr>
          </a:p>
          <a:p>
            <a:pPr algn="just"/>
            <a:endParaRPr lang="es-MX" sz="2400" dirty="0">
              <a:solidFill>
                <a:schemeClr val="tx1"/>
              </a:solidFill>
              <a:ea typeface="ADLaM Display" panose="02010000000000000000" pitchFamily="2" charset="0"/>
              <a:cs typeface="ADLaM Display" panose="02010000000000000000" pitchFamily="2" charset="0"/>
            </a:endParaRPr>
          </a:p>
          <a:p>
            <a:pPr algn="just"/>
            <a:r>
              <a:rPr lang="es-MX" sz="2400" dirty="0">
                <a:solidFill>
                  <a:schemeClr val="tx1"/>
                </a:solidFill>
                <a:ea typeface="ADLaM Display" panose="02010000000000000000" pitchFamily="2" charset="0"/>
                <a:cs typeface="ADLaM Display" panose="02010000000000000000" pitchFamily="2" charset="0"/>
              </a:rPr>
              <a:t>Instituto Federal de Telecomunicaciones e Instituto Nacional de Estadística y Geografía. (2023). Encuesta Nacional sobre Disponibilidad y Uso de Tecnologías de la Información en los Hogares (ENDUTIH) 2023. Recuperado de </a:t>
            </a:r>
            <a:r>
              <a:rPr lang="es-MX" sz="2400" dirty="0">
                <a:solidFill>
                  <a:schemeClr val="tx1"/>
                </a:solidFill>
                <a:ea typeface="ADLaM Display" panose="02010000000000000000" pitchFamily="2" charset="0"/>
                <a:cs typeface="ADLaM Display" panose="02010000000000000000" pitchFamily="2" charset="0"/>
                <a:hlinkClick r:id="rId4"/>
              </a:rPr>
              <a:t>https://www.inegi.org.mx/programas/endutih/2023/</a:t>
            </a:r>
            <a:endParaRPr lang="es-MX" sz="2400" dirty="0">
              <a:solidFill>
                <a:schemeClr val="tx1"/>
              </a:solidFill>
              <a:ea typeface="ADLaM Display" panose="02010000000000000000" pitchFamily="2" charset="0"/>
              <a:cs typeface="ADLaM Display" panose="02010000000000000000" pitchFamily="2" charset="0"/>
            </a:endParaRPr>
          </a:p>
          <a:p>
            <a:pPr algn="just"/>
            <a:endParaRPr lang="es-MX" sz="2400" dirty="0">
              <a:solidFill>
                <a:schemeClr val="tx1"/>
              </a:solidFill>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44383353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06C3218-9FFF-AD66-FFBC-B09EC48CC86E}"/>
              </a:ext>
            </a:extLst>
          </p:cNvPr>
          <p:cNvSpPr/>
          <p:nvPr/>
        </p:nvSpPr>
        <p:spPr>
          <a:xfrm>
            <a:off x="0" y="147563"/>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Algoritmos usados</a:t>
            </a:r>
          </a:p>
        </p:txBody>
      </p:sp>
      <p:sp>
        <p:nvSpPr>
          <p:cNvPr id="2" name="CuadroTexto 1">
            <a:extLst>
              <a:ext uri="{FF2B5EF4-FFF2-40B4-BE49-F238E27FC236}">
                <a16:creationId xmlns:a16="http://schemas.microsoft.com/office/drawing/2014/main" id="{1F008C12-365E-0123-9323-DB16BD7897E1}"/>
              </a:ext>
            </a:extLst>
          </p:cNvPr>
          <p:cNvSpPr txBox="1"/>
          <p:nvPr/>
        </p:nvSpPr>
        <p:spPr>
          <a:xfrm>
            <a:off x="324463" y="1877011"/>
            <a:ext cx="3883743" cy="4893647"/>
          </a:xfrm>
          <a:prstGeom prst="rect">
            <a:avLst/>
          </a:prstGeom>
          <a:noFill/>
        </p:spPr>
        <p:txBody>
          <a:bodyPr wrap="square">
            <a:spAutoFit/>
          </a:bodyPr>
          <a:lstStyle/>
          <a:p>
            <a:pPr algn="just">
              <a:lnSpc>
                <a:spcPct val="150000"/>
              </a:lnSpc>
              <a:spcAft>
                <a:spcPts val="800"/>
              </a:spcAft>
            </a:pPr>
            <a:r>
              <a:rPr lang="es-MX" sz="2400" b="1" kern="100" dirty="0">
                <a:effectLst/>
                <a:ea typeface="Aptos" panose="020B0004020202020204" pitchFamily="34" charset="0"/>
                <a:cs typeface="Times New Roman" panose="02020603050405020304" pitchFamily="18" charset="0"/>
              </a:rPr>
              <a:t>Ruta eficiente:</a:t>
            </a:r>
          </a:p>
          <a:p>
            <a:pPr marL="342900" indent="-342900" algn="just">
              <a:spcAft>
                <a:spcPts val="800"/>
              </a:spcAft>
              <a:buFont typeface="Arial" panose="020B0604020202020204" pitchFamily="34" charset="0"/>
              <a:buChar char="•"/>
            </a:pPr>
            <a:r>
              <a:rPr lang="es-MX" sz="2400" kern="100" dirty="0">
                <a:ea typeface="Aptos" panose="020B0004020202020204" pitchFamily="34" charset="0"/>
                <a:cs typeface="Times New Roman" panose="02020603050405020304" pitchFamily="18" charset="0"/>
              </a:rPr>
              <a:t>Dijkstra</a:t>
            </a:r>
          </a:p>
          <a:p>
            <a:pPr marL="342900" indent="-342900" algn="just">
              <a:spcAft>
                <a:spcPts val="800"/>
              </a:spcAft>
              <a:buFont typeface="Arial" panose="020B0604020202020204" pitchFamily="34" charset="0"/>
              <a:buChar char="•"/>
            </a:pPr>
            <a:r>
              <a:rPr lang="es-MX" sz="2400" kern="100" dirty="0">
                <a:ea typeface="Aptos" panose="020B0004020202020204" pitchFamily="34" charset="0"/>
                <a:cs typeface="Times New Roman" panose="02020603050405020304" pitchFamily="18" charset="0"/>
              </a:rPr>
              <a:t>Floyd</a:t>
            </a:r>
          </a:p>
          <a:p>
            <a:pPr marL="342900" indent="-342900" algn="just">
              <a:spcAft>
                <a:spcPts val="800"/>
              </a:spcAft>
              <a:buFont typeface="Arial" panose="020B0604020202020204" pitchFamily="34" charset="0"/>
              <a:buChar char="•"/>
            </a:pPr>
            <a:endParaRPr lang="es-MX" sz="2400" kern="100" dirty="0">
              <a:ea typeface="Aptos" panose="020B0004020202020204" pitchFamily="34" charset="0"/>
              <a:cs typeface="Times New Roman" panose="02020603050405020304" pitchFamily="18" charset="0"/>
            </a:endParaRPr>
          </a:p>
          <a:p>
            <a:pPr>
              <a:spcAft>
                <a:spcPts val="800"/>
              </a:spcAft>
            </a:pPr>
            <a:r>
              <a:rPr lang="es-MX" sz="2400" b="1" kern="100" dirty="0">
                <a:ea typeface="Aptos" panose="020B0004020202020204" pitchFamily="34" charset="0"/>
                <a:cs typeface="Times New Roman" panose="02020603050405020304" pitchFamily="18" charset="0"/>
              </a:rPr>
              <a:t>Problema de la mochila:</a:t>
            </a:r>
          </a:p>
          <a:p>
            <a:pPr marL="342900" indent="-342900" algn="just">
              <a:spcAft>
                <a:spcPts val="800"/>
              </a:spcAft>
              <a:buFont typeface="Arial" panose="020B0604020202020204" pitchFamily="34" charset="0"/>
              <a:buChar char="•"/>
            </a:pPr>
            <a:r>
              <a:rPr lang="es-MX" sz="2400" kern="100" dirty="0">
                <a:ea typeface="Aptos" panose="020B0004020202020204" pitchFamily="34" charset="0"/>
                <a:cs typeface="Times New Roman" panose="02020603050405020304" pitchFamily="18" charset="0"/>
              </a:rPr>
              <a:t>Problema de la mochila</a:t>
            </a:r>
          </a:p>
          <a:p>
            <a:pPr algn="just">
              <a:spcAft>
                <a:spcPts val="800"/>
              </a:spcAft>
            </a:pPr>
            <a:endParaRPr lang="es-MX" sz="2400" kern="100" dirty="0">
              <a:ea typeface="Aptos" panose="020B0004020202020204" pitchFamily="34" charset="0"/>
              <a:cs typeface="Times New Roman" panose="02020603050405020304" pitchFamily="18" charset="0"/>
            </a:endParaRPr>
          </a:p>
          <a:p>
            <a:pPr>
              <a:spcAft>
                <a:spcPts val="800"/>
              </a:spcAft>
            </a:pPr>
            <a:r>
              <a:rPr lang="es-MX" sz="2400" b="1" kern="100" dirty="0">
                <a:ea typeface="Aptos" panose="020B0004020202020204" pitchFamily="34" charset="0"/>
                <a:cs typeface="Times New Roman" panose="02020603050405020304" pitchFamily="18" charset="0"/>
              </a:rPr>
              <a:t>Búsqueda eficiente:</a:t>
            </a:r>
          </a:p>
          <a:p>
            <a:pPr marL="342900" indent="-342900" algn="just">
              <a:spcAft>
                <a:spcPts val="800"/>
              </a:spcAft>
              <a:buFont typeface="Arial" panose="020B0604020202020204" pitchFamily="34" charset="0"/>
              <a:buChar char="•"/>
            </a:pPr>
            <a:r>
              <a:rPr lang="es-MX" sz="2400" kern="100" dirty="0">
                <a:ea typeface="Aptos" panose="020B0004020202020204" pitchFamily="34" charset="0"/>
                <a:cs typeface="Times New Roman" panose="02020603050405020304" pitchFamily="18" charset="0"/>
              </a:rPr>
              <a:t>Búsqueda binaria</a:t>
            </a:r>
          </a:p>
          <a:p>
            <a:pPr algn="just">
              <a:spcAft>
                <a:spcPts val="800"/>
              </a:spcAft>
            </a:pPr>
            <a:endParaRPr lang="es-MX" sz="2400" kern="100" dirty="0">
              <a:ea typeface="Aptos" panose="020B0004020202020204" pitchFamily="34" charset="0"/>
              <a:cs typeface="Times New Roman" panose="02020603050405020304" pitchFamily="18" charset="0"/>
            </a:endParaRPr>
          </a:p>
        </p:txBody>
      </p:sp>
      <p:pic>
        <p:nvPicPr>
          <p:cNvPr id="3076" name="Picture 4" descr="Planificador de rutas | DispatchTrack">
            <a:extLst>
              <a:ext uri="{FF2B5EF4-FFF2-40B4-BE49-F238E27FC236}">
                <a16:creationId xmlns:a16="http://schemas.microsoft.com/office/drawing/2014/main" id="{43ECC66D-561C-80AD-EBEB-BCCE5F3D2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594" y="1733857"/>
            <a:ext cx="3989438" cy="26928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8" name="Picture 6" descr="El problema de la mochila. Investigación Operativa. – Logaritmo Neperiano">
            <a:extLst>
              <a:ext uri="{FF2B5EF4-FFF2-40B4-BE49-F238E27FC236}">
                <a16:creationId xmlns:a16="http://schemas.microsoft.com/office/drawing/2014/main" id="{5AC3AB58-F1E1-BAE8-3BAF-4DEED91E6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7331" y="3353396"/>
            <a:ext cx="3989438" cy="26596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80" name="Picture 8" descr="Icono De Búsqueda - Imagen gratis en Pixabay">
            <a:extLst>
              <a:ext uri="{FF2B5EF4-FFF2-40B4-BE49-F238E27FC236}">
                <a16:creationId xmlns:a16="http://schemas.microsoft.com/office/drawing/2014/main" id="{A3953D23-F42D-8D7E-2D3A-3DA86C21E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2114" y="3187220"/>
            <a:ext cx="3795153" cy="35875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09682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48A7C1AA-0DE0-0D16-F98C-6BA0742F2E7A}"/>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4A1C6589-24A7-C203-C8E9-B328E02D5BAD}"/>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CA00AFF0-C366-2312-E20D-A11B4924F73F}"/>
              </a:ext>
            </a:extLst>
          </p:cNvPr>
          <p:cNvSpPr/>
          <p:nvPr/>
        </p:nvSpPr>
        <p:spPr>
          <a:xfrm>
            <a:off x="0" y="151740"/>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bg2"/>
                </a:solidFill>
                <a:latin typeface="+mj-lt"/>
                <a:ea typeface="ADLaM Display" panose="02010000000000000000" pitchFamily="2" charset="0"/>
                <a:cs typeface="ADLaM Display" panose="02010000000000000000" pitchFamily="2" charset="0"/>
              </a:rPr>
              <a:t>Búsqueda binaria (log n) </a:t>
            </a:r>
          </a:p>
        </p:txBody>
      </p:sp>
      <p:pic>
        <p:nvPicPr>
          <p:cNvPr id="7" name="Imagen 6" descr="Texto&#10;&#10;El contenido generado por IA puede ser incorrecto.">
            <a:extLst>
              <a:ext uri="{FF2B5EF4-FFF2-40B4-BE49-F238E27FC236}">
                <a16:creationId xmlns:a16="http://schemas.microsoft.com/office/drawing/2014/main" id="{F694FD62-593D-2A06-C176-5E8A88350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621" y="1810942"/>
            <a:ext cx="9234757" cy="4355097"/>
          </a:xfrm>
          <a:prstGeom prst="rect">
            <a:avLst/>
          </a:prstGeom>
        </p:spPr>
      </p:pic>
    </p:spTree>
    <p:extLst>
      <p:ext uri="{BB962C8B-B14F-4D97-AF65-F5344CB8AC3E}">
        <p14:creationId xmlns:p14="http://schemas.microsoft.com/office/powerpoint/2010/main" val="373511894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A1C6589-24A7-C203-C8E9-B328E02D5BAD}"/>
              </a:ext>
            </a:extLst>
          </p:cNvPr>
          <p:cNvSpPr/>
          <p:nvPr/>
        </p:nvSpPr>
        <p:spPr>
          <a:xfrm>
            <a:off x="0" y="0"/>
            <a:ext cx="12192000" cy="706198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grpSp>
        <p:nvGrpSpPr>
          <p:cNvPr id="7" name="Grupo 6">
            <a:extLst>
              <a:ext uri="{FF2B5EF4-FFF2-40B4-BE49-F238E27FC236}">
                <a16:creationId xmlns:a16="http://schemas.microsoft.com/office/drawing/2014/main" id="{1097B04D-78A8-9BF5-5556-CC7C69A65116}"/>
              </a:ext>
            </a:extLst>
          </p:cNvPr>
          <p:cNvGrpSpPr/>
          <p:nvPr/>
        </p:nvGrpSpPr>
        <p:grpSpPr>
          <a:xfrm>
            <a:off x="-1" y="-78658"/>
            <a:ext cx="12192000" cy="4902924"/>
            <a:chOff x="-1" y="-1232209"/>
            <a:chExt cx="12192000" cy="4902924"/>
          </a:xfrm>
        </p:grpSpPr>
        <p:sp>
          <p:nvSpPr>
            <p:cNvPr id="4" name="Rectángulo 3">
              <a:extLst>
                <a:ext uri="{FF2B5EF4-FFF2-40B4-BE49-F238E27FC236}">
                  <a16:creationId xmlns:a16="http://schemas.microsoft.com/office/drawing/2014/main" id="{5306BB51-7184-0476-972B-975B4E53F4B9}"/>
                </a:ext>
              </a:extLst>
            </p:cNvPr>
            <p:cNvSpPr/>
            <p:nvPr/>
          </p:nvSpPr>
          <p:spPr>
            <a:xfrm>
              <a:off x="-1" y="-1232209"/>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Búsqueda binaria (log n) </a:t>
              </a:r>
            </a:p>
          </p:txBody>
        </p:sp>
        <p:sp>
          <p:nvSpPr>
            <p:cNvPr id="6" name="Rectángulo 5">
              <a:extLst>
                <a:ext uri="{FF2B5EF4-FFF2-40B4-BE49-F238E27FC236}">
                  <a16:creationId xmlns:a16="http://schemas.microsoft.com/office/drawing/2014/main" id="{A73FA9DB-272B-2497-F386-9D870304B586}"/>
                </a:ext>
              </a:extLst>
            </p:cNvPr>
            <p:cNvSpPr/>
            <p:nvPr/>
          </p:nvSpPr>
          <p:spPr>
            <a:xfrm>
              <a:off x="912055" y="1636908"/>
              <a:ext cx="10367889" cy="203380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a:solidFill>
                    <a:schemeClr val="tx1"/>
                  </a:solidFill>
                  <a:ea typeface="ADLaM Display" panose="02010000000000000000" pitchFamily="2" charset="0"/>
                  <a:cs typeface="ADLaM Display" panose="02010000000000000000" pitchFamily="2" charset="0"/>
                </a:rPr>
                <a:t>La búsqueda binaria divide el arreglo en mitades sucesivas. En cada paso compara el nombre proporcionado con el nombre del producto ubicado en la posición media del segmento actual. Si el nombre coincide, el producto es encontrado. Si no, el algoritmo determina si debe buscar en la mitad izquierda o derecha.</a:t>
              </a:r>
              <a:endParaRPr lang="es-419" sz="2400" dirty="0">
                <a:solidFill>
                  <a:schemeClr val="tx1"/>
                </a:solidFill>
                <a:ea typeface="ADLaM Display" panose="02010000000000000000" pitchFamily="2" charset="0"/>
                <a:cs typeface="ADLaM Display" panose="02010000000000000000" pitchFamily="2" charset="0"/>
              </a:endParaRPr>
            </a:p>
          </p:txBody>
        </p:sp>
      </p:grpSp>
    </p:spTree>
    <p:extLst>
      <p:ext uri="{BB962C8B-B14F-4D97-AF65-F5344CB8AC3E}">
        <p14:creationId xmlns:p14="http://schemas.microsoft.com/office/powerpoint/2010/main" val="45644677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0B2AB-3FD0-9F13-1851-A103DB7283D1}"/>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F7C4227B-29E9-5695-6C71-D58767939E60}"/>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60C7D3C1-CC7B-6678-D5EA-3A998058DDE9}"/>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49773CCF-03DB-DD25-3BE7-8BF2705BFAB6}"/>
              </a:ext>
            </a:extLst>
          </p:cNvPr>
          <p:cNvSpPr/>
          <p:nvPr/>
        </p:nvSpPr>
        <p:spPr>
          <a:xfrm>
            <a:off x="0" y="-10389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bg2"/>
                </a:solidFill>
                <a:latin typeface="+mj-lt"/>
                <a:ea typeface="ADLaM Display" panose="02010000000000000000" pitchFamily="2" charset="0"/>
                <a:cs typeface="ADLaM Display" panose="02010000000000000000" pitchFamily="2" charset="0"/>
              </a:rPr>
              <a:t>Problema de la mochila</a:t>
            </a:r>
          </a:p>
        </p:txBody>
      </p:sp>
      <p:pic>
        <p:nvPicPr>
          <p:cNvPr id="7" name="Imagen 6" descr="Texto&#10;&#10;El contenido generado por IA puede ser incorrecto.">
            <a:extLst>
              <a:ext uri="{FF2B5EF4-FFF2-40B4-BE49-F238E27FC236}">
                <a16:creationId xmlns:a16="http://schemas.microsoft.com/office/drawing/2014/main" id="{3338B85A-12B8-7B1B-CC99-2F6A92AF8519}"/>
              </a:ext>
            </a:extLst>
          </p:cNvPr>
          <p:cNvPicPr>
            <a:picLocks noChangeAspect="1"/>
          </p:cNvPicPr>
          <p:nvPr/>
        </p:nvPicPr>
        <p:blipFill>
          <a:blip r:embed="rId2">
            <a:extLst>
              <a:ext uri="{28A0092B-C50C-407E-A947-70E740481C1C}">
                <a14:useLocalDpi xmlns:a14="http://schemas.microsoft.com/office/drawing/2010/main" val="0"/>
              </a:ext>
            </a:extLst>
          </a:blip>
          <a:srcRect b="68602"/>
          <a:stretch>
            <a:fillRect/>
          </a:stretch>
        </p:blipFill>
        <p:spPr>
          <a:xfrm>
            <a:off x="2305747" y="1340415"/>
            <a:ext cx="7580505" cy="53924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76806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CEDAB-BC83-1196-AC72-EA6E9F09CF4D}"/>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0591C8D8-EDC7-FF0B-FA00-F6349938ECC7}"/>
              </a:ext>
            </a:extLst>
          </p:cNvPr>
          <p:cNvSpPr/>
          <p:nvPr/>
        </p:nvSpPr>
        <p:spPr>
          <a:xfrm>
            <a:off x="0" y="0"/>
            <a:ext cx="12192000" cy="706198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 name="Rectángulo 3">
            <a:extLst>
              <a:ext uri="{FF2B5EF4-FFF2-40B4-BE49-F238E27FC236}">
                <a16:creationId xmlns:a16="http://schemas.microsoft.com/office/drawing/2014/main" id="{0B80ACB8-6E36-9277-18B6-F5E78F783783}"/>
              </a:ext>
            </a:extLst>
          </p:cNvPr>
          <p:cNvSpPr/>
          <p:nvPr/>
        </p:nvSpPr>
        <p:spPr>
          <a:xfrm>
            <a:off x="-1" y="-786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Problema de la mochila</a:t>
            </a:r>
          </a:p>
        </p:txBody>
      </p:sp>
      <p:pic>
        <p:nvPicPr>
          <p:cNvPr id="5" name="Imagen 4" descr="Texto&#10;&#10;El contenido generado por IA puede ser incorrecto.">
            <a:extLst>
              <a:ext uri="{FF2B5EF4-FFF2-40B4-BE49-F238E27FC236}">
                <a16:creationId xmlns:a16="http://schemas.microsoft.com/office/drawing/2014/main" id="{10B922A9-E74A-67FC-3B9C-7BB3E23920BB}"/>
              </a:ext>
            </a:extLst>
          </p:cNvPr>
          <p:cNvPicPr>
            <a:picLocks noChangeAspect="1"/>
          </p:cNvPicPr>
          <p:nvPr/>
        </p:nvPicPr>
        <p:blipFill>
          <a:blip r:embed="rId2">
            <a:extLst>
              <a:ext uri="{28A0092B-C50C-407E-A947-70E740481C1C}">
                <a14:useLocalDpi xmlns:a14="http://schemas.microsoft.com/office/drawing/2010/main" val="0"/>
              </a:ext>
            </a:extLst>
          </a:blip>
          <a:srcRect t="31111" b="38208"/>
          <a:stretch>
            <a:fillRect/>
          </a:stretch>
        </p:blipFill>
        <p:spPr>
          <a:xfrm>
            <a:off x="2237172" y="1315065"/>
            <a:ext cx="7717656" cy="53646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321294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D0D5E-FF28-5C08-85A3-52B2DB9EE35B}"/>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17E59966-9CEF-2FC7-DDAC-21825DB7BE1F}"/>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DD369664-C00A-07F1-5152-AAC44FB814A7}"/>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34819AAD-06D8-E3C7-AF0A-CD0D9D9990D8}"/>
              </a:ext>
            </a:extLst>
          </p:cNvPr>
          <p:cNvSpPr/>
          <p:nvPr/>
        </p:nvSpPr>
        <p:spPr>
          <a:xfrm>
            <a:off x="0" y="-10389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bg2"/>
                </a:solidFill>
                <a:latin typeface="+mj-lt"/>
                <a:ea typeface="ADLaM Display" panose="02010000000000000000" pitchFamily="2" charset="0"/>
                <a:cs typeface="ADLaM Display" panose="02010000000000000000" pitchFamily="2" charset="0"/>
              </a:rPr>
              <a:t>Problema de la mochila</a:t>
            </a:r>
          </a:p>
        </p:txBody>
      </p:sp>
      <p:pic>
        <p:nvPicPr>
          <p:cNvPr id="5" name="Imagen 4" descr="Texto&#10;&#10;El contenido generado por IA puede ser incorrecto.">
            <a:extLst>
              <a:ext uri="{FF2B5EF4-FFF2-40B4-BE49-F238E27FC236}">
                <a16:creationId xmlns:a16="http://schemas.microsoft.com/office/drawing/2014/main" id="{1CA64661-99A7-3EF4-795C-1BA8D035B24D}"/>
              </a:ext>
            </a:extLst>
          </p:cNvPr>
          <p:cNvPicPr>
            <a:picLocks noChangeAspect="1"/>
          </p:cNvPicPr>
          <p:nvPr/>
        </p:nvPicPr>
        <p:blipFill>
          <a:blip r:embed="rId2">
            <a:extLst>
              <a:ext uri="{28A0092B-C50C-407E-A947-70E740481C1C}">
                <a14:useLocalDpi xmlns:a14="http://schemas.microsoft.com/office/drawing/2010/main" val="0"/>
              </a:ext>
            </a:extLst>
          </a:blip>
          <a:srcRect t="61075"/>
          <a:stretch>
            <a:fillRect/>
          </a:stretch>
        </p:blipFill>
        <p:spPr>
          <a:xfrm>
            <a:off x="2935262" y="1199535"/>
            <a:ext cx="6321476" cy="55747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665754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5901B-0348-CA00-F295-B2ABBE5D6700}"/>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F6BC716C-DF65-2401-458A-92EF08930306}"/>
              </a:ext>
            </a:extLst>
          </p:cNvPr>
          <p:cNvSpPr/>
          <p:nvPr/>
        </p:nvSpPr>
        <p:spPr>
          <a:xfrm>
            <a:off x="0" y="0"/>
            <a:ext cx="12192000" cy="706198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 name="Rectángulo 3">
            <a:extLst>
              <a:ext uri="{FF2B5EF4-FFF2-40B4-BE49-F238E27FC236}">
                <a16:creationId xmlns:a16="http://schemas.microsoft.com/office/drawing/2014/main" id="{FF93C875-CD55-1828-F997-5D8152F5A711}"/>
              </a:ext>
            </a:extLst>
          </p:cNvPr>
          <p:cNvSpPr/>
          <p:nvPr/>
        </p:nvSpPr>
        <p:spPr>
          <a:xfrm>
            <a:off x="-1" y="-786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Problema de la mochila</a:t>
            </a:r>
          </a:p>
        </p:txBody>
      </p:sp>
      <p:pic>
        <p:nvPicPr>
          <p:cNvPr id="3" name="Imagen 2" descr="Texto&#10;&#10;El contenido generado por IA puede ser incorrecto.">
            <a:extLst>
              <a:ext uri="{FF2B5EF4-FFF2-40B4-BE49-F238E27FC236}">
                <a16:creationId xmlns:a16="http://schemas.microsoft.com/office/drawing/2014/main" id="{C775B44E-E3AB-BF8A-047E-0E15CC7ACA31}"/>
              </a:ext>
            </a:extLst>
          </p:cNvPr>
          <p:cNvPicPr>
            <a:picLocks noChangeAspect="1"/>
          </p:cNvPicPr>
          <p:nvPr/>
        </p:nvPicPr>
        <p:blipFill>
          <a:blip r:embed="rId2" cstate="print">
            <a:extLst>
              <a:ext uri="{28A0092B-C50C-407E-A947-70E740481C1C}">
                <a14:useLocalDpi xmlns:a14="http://schemas.microsoft.com/office/drawing/2010/main" val="0"/>
              </a:ext>
            </a:extLst>
          </a:blip>
          <a:srcRect t="-1" b="7660"/>
          <a:stretch>
            <a:fillRect/>
          </a:stretch>
        </p:blipFill>
        <p:spPr bwMode="auto">
          <a:xfrm>
            <a:off x="2961220" y="1151276"/>
            <a:ext cx="6269560" cy="55265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6959070"/>
      </p:ext>
    </p:extLst>
  </p:cSld>
  <p:clrMapOvr>
    <a:masterClrMapping/>
  </p:clrMapOvr>
  <p:transition spd="slow">
    <p:push dir="u"/>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1281</TotalTime>
  <Words>840</Words>
  <Application>Microsoft Office PowerPoint</Application>
  <PresentationFormat>Panorámica</PresentationFormat>
  <Paragraphs>76</Paragraphs>
  <Slides>23</Slides>
  <Notes>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23</vt:i4>
      </vt:variant>
    </vt:vector>
  </HeadingPairs>
  <TitlesOfParts>
    <vt:vector size="28" baseType="lpstr">
      <vt:lpstr>ADLaM Display</vt:lpstr>
      <vt:lpstr>Aptos</vt:lpstr>
      <vt:lpstr>Aptos Display</vt:lpstr>
      <vt:lpstr>Arial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Martin Gustavo Acosta Romero</dc:creator>
  <cp:lastModifiedBy>Martin Gustavo Acosta Romero</cp:lastModifiedBy>
  <cp:revision>114</cp:revision>
  <dcterms:created xsi:type="dcterms:W3CDTF">2024-05-21T05:16:26Z</dcterms:created>
  <dcterms:modified xsi:type="dcterms:W3CDTF">2025-06-12T23:55:15Z</dcterms:modified>
</cp:coreProperties>
</file>